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66" r:id="rId2"/>
    <p:sldId id="256" r:id="rId3"/>
    <p:sldId id="257" r:id="rId4"/>
    <p:sldId id="258" r:id="rId5"/>
    <p:sldId id="259" r:id="rId6"/>
    <p:sldId id="260" r:id="rId7"/>
    <p:sldId id="261" r:id="rId8"/>
    <p:sldId id="262" r:id="rId9"/>
    <p:sldId id="263" r:id="rId10"/>
    <p:sldId id="264" r:id="rId11"/>
    <p:sldId id="265" r:id="rId12"/>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notesMaster" Target="notesMasters/notesMaster1.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viewProps" Target="view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B4432C45-C068-0045-AFC8-A48335FD7828}" type="datetimeFigureOut">
              <a:rPr lang="en-US" smtClean="0"/>
              <a:t>8/25/2025</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49C80906-7E91-F948-883A-7543C82F801D}" type="slidenum">
              <a:rPr lang="en-US" smtClean="0"/>
              <a:t>‹#›</a:t>
            </a:fld>
            <a:endParaRPr lang="en-US"/>
          </a:p>
        </p:txBody>
      </p:sp>
    </p:spTree>
    <p:extLst>
      <p:ext uri="{BB962C8B-B14F-4D97-AF65-F5344CB8AC3E}">
        <p14:creationId xmlns:p14="http://schemas.microsoft.com/office/powerpoint/2010/main" val="135300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 /><Relationship Id="rId1" Type="http://schemas.openxmlformats.org/officeDocument/2006/relationships/slideLayout" Target="../slideLayouts/slideLayout2.xml" /></Relationships>
</file>

<file path=ppt/slides/_rels/slide10.xml.rels><?xml version="1.0" encoding="UTF-8" standalone="yes"?>
<Relationships xmlns="http://schemas.openxmlformats.org/package/2006/relationships"><Relationship Id="rId3" Type="http://schemas.openxmlformats.org/officeDocument/2006/relationships/image" Target="../media/image3.png" /><Relationship Id="rId7" Type="http://schemas.openxmlformats.org/officeDocument/2006/relationships/image" Target="../media/image22.png" /><Relationship Id="rId2" Type="http://schemas.openxmlformats.org/officeDocument/2006/relationships/notesSlide" Target="../notesSlides/notesSlide9.xml" /><Relationship Id="rId1" Type="http://schemas.openxmlformats.org/officeDocument/2006/relationships/slideLayout" Target="../slideLayouts/slideLayout2.xml" /><Relationship Id="rId6" Type="http://schemas.openxmlformats.org/officeDocument/2006/relationships/image" Target="../media/image32.png" /><Relationship Id="rId5" Type="http://schemas.openxmlformats.org/officeDocument/2006/relationships/image" Target="../media/image31.png" /><Relationship Id="rId4" Type="http://schemas.openxmlformats.org/officeDocument/2006/relationships/image" Target="../media/image30.png" /></Relationships>
</file>

<file path=ppt/slides/_rels/slide1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10.xml" /><Relationship Id="rId1" Type="http://schemas.openxmlformats.org/officeDocument/2006/relationships/slideLayout" Target="../slideLayouts/slideLayout2.xml" /><Relationship Id="rId4" Type="http://schemas.openxmlformats.org/officeDocument/2006/relationships/image" Target="../media/image33.png" /></Relationships>
</file>

<file path=ppt/slides/_rels/slide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1.xml" /><Relationship Id="rId1" Type="http://schemas.openxmlformats.org/officeDocument/2006/relationships/slideLayout" Target="../slideLayouts/slideLayout2.xml" /><Relationship Id="rId4" Type="http://schemas.openxmlformats.org/officeDocument/2006/relationships/image" Target="../media/image4.png" /></Relationships>
</file>

<file path=ppt/slides/_rels/slide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2.xml" /><Relationship Id="rId1" Type="http://schemas.openxmlformats.org/officeDocument/2006/relationships/slideLayout" Target="../slideLayouts/slideLayout2.xml" /><Relationship Id="rId6" Type="http://schemas.openxmlformats.org/officeDocument/2006/relationships/image" Target="../media/image7.png" /><Relationship Id="rId5" Type="http://schemas.openxmlformats.org/officeDocument/2006/relationships/image" Target="../media/image6.png" /><Relationship Id="rId4" Type="http://schemas.openxmlformats.org/officeDocument/2006/relationships/image" Target="../media/image5.png" /></Relationships>
</file>

<file path=ppt/slides/_rels/slide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3.xml" /><Relationship Id="rId1" Type="http://schemas.openxmlformats.org/officeDocument/2006/relationships/slideLayout" Target="../slideLayouts/slideLayout2.xml" /><Relationship Id="rId6" Type="http://schemas.openxmlformats.org/officeDocument/2006/relationships/image" Target="../media/image10.png" /><Relationship Id="rId5" Type="http://schemas.openxmlformats.org/officeDocument/2006/relationships/image" Target="../media/image9.png" /><Relationship Id="rId4" Type="http://schemas.openxmlformats.org/officeDocument/2006/relationships/image" Target="../media/image8.png" /></Relationships>
</file>

<file path=ppt/slides/_rels/slide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4.xml" /><Relationship Id="rId1" Type="http://schemas.openxmlformats.org/officeDocument/2006/relationships/slideLayout" Target="../slideLayouts/slideLayout2.xml" /><Relationship Id="rId6" Type="http://schemas.openxmlformats.org/officeDocument/2006/relationships/image" Target="../media/image13.png" /><Relationship Id="rId5" Type="http://schemas.openxmlformats.org/officeDocument/2006/relationships/image" Target="../media/image12.png" /><Relationship Id="rId4" Type="http://schemas.openxmlformats.org/officeDocument/2006/relationships/image" Target="../media/image11.png" /></Relationships>
</file>

<file path=ppt/slides/_rels/slide6.xml.rels><?xml version="1.0" encoding="UTF-8" standalone="yes"?>
<Relationships xmlns="http://schemas.openxmlformats.org/package/2006/relationships"><Relationship Id="rId3" Type="http://schemas.openxmlformats.org/officeDocument/2006/relationships/image" Target="../media/image3.png" /><Relationship Id="rId7" Type="http://schemas.openxmlformats.org/officeDocument/2006/relationships/image" Target="../media/image17.png" /><Relationship Id="rId2" Type="http://schemas.openxmlformats.org/officeDocument/2006/relationships/notesSlide" Target="../notesSlides/notesSlide5.xml" /><Relationship Id="rId1" Type="http://schemas.openxmlformats.org/officeDocument/2006/relationships/slideLayout" Target="../slideLayouts/slideLayout2.xml" /><Relationship Id="rId6" Type="http://schemas.openxmlformats.org/officeDocument/2006/relationships/image" Target="../media/image16.png" /><Relationship Id="rId5" Type="http://schemas.openxmlformats.org/officeDocument/2006/relationships/image" Target="../media/image15.png" /><Relationship Id="rId4" Type="http://schemas.openxmlformats.org/officeDocument/2006/relationships/image" Target="../media/image14.png" /></Relationships>
</file>

<file path=ppt/slides/_rels/slide7.xml.rels><?xml version="1.0" encoding="UTF-8" standalone="yes"?>
<Relationships xmlns="http://schemas.openxmlformats.org/package/2006/relationships"><Relationship Id="rId8" Type="http://schemas.openxmlformats.org/officeDocument/2006/relationships/image" Target="../media/image22.png" /><Relationship Id="rId3" Type="http://schemas.openxmlformats.org/officeDocument/2006/relationships/image" Target="../media/image3.png" /><Relationship Id="rId7" Type="http://schemas.openxmlformats.org/officeDocument/2006/relationships/image" Target="../media/image21.png" /><Relationship Id="rId2" Type="http://schemas.openxmlformats.org/officeDocument/2006/relationships/notesSlide" Target="../notesSlides/notesSlide6.xml" /><Relationship Id="rId1" Type="http://schemas.openxmlformats.org/officeDocument/2006/relationships/slideLayout" Target="../slideLayouts/slideLayout2.xml" /><Relationship Id="rId6" Type="http://schemas.openxmlformats.org/officeDocument/2006/relationships/image" Target="../media/image20.png" /><Relationship Id="rId5" Type="http://schemas.openxmlformats.org/officeDocument/2006/relationships/image" Target="../media/image19.png" /><Relationship Id="rId4" Type="http://schemas.openxmlformats.org/officeDocument/2006/relationships/image" Target="../media/image18.png" /></Relationships>
</file>

<file path=ppt/slides/_rels/slide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7.xml" /><Relationship Id="rId1" Type="http://schemas.openxmlformats.org/officeDocument/2006/relationships/slideLayout" Target="../slideLayouts/slideLayout2.xml" /><Relationship Id="rId6" Type="http://schemas.openxmlformats.org/officeDocument/2006/relationships/image" Target="../media/image25.png" /><Relationship Id="rId5" Type="http://schemas.openxmlformats.org/officeDocument/2006/relationships/image" Target="../media/image24.png" /><Relationship Id="rId4" Type="http://schemas.openxmlformats.org/officeDocument/2006/relationships/image" Target="../media/image23.png" /></Relationships>
</file>

<file path=ppt/slides/_rels/slide9.xml.rels><?xml version="1.0" encoding="UTF-8" standalone="yes"?>
<Relationships xmlns="http://schemas.openxmlformats.org/package/2006/relationships"><Relationship Id="rId3" Type="http://schemas.openxmlformats.org/officeDocument/2006/relationships/image" Target="../media/image3.png" /><Relationship Id="rId7" Type="http://schemas.openxmlformats.org/officeDocument/2006/relationships/image" Target="../media/image29.png" /><Relationship Id="rId2" Type="http://schemas.openxmlformats.org/officeDocument/2006/relationships/notesSlide" Target="../notesSlides/notesSlide8.xml" /><Relationship Id="rId1" Type="http://schemas.openxmlformats.org/officeDocument/2006/relationships/slideLayout" Target="../slideLayouts/slideLayout2.xml" /><Relationship Id="rId6" Type="http://schemas.openxmlformats.org/officeDocument/2006/relationships/image" Target="../media/image28.png" /><Relationship Id="rId5" Type="http://schemas.openxmlformats.org/officeDocument/2006/relationships/image" Target="../media/image27.png" /><Relationship Id="rId4" Type="http://schemas.openxmlformats.org/officeDocument/2006/relationships/image" Target="../media/image26.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BE1DBF-5021-D87C-503E-3271C68ABE8A}"/>
              </a:ext>
            </a:extLst>
          </p:cNvPr>
          <p:cNvPicPr>
            <a:picLocks noChangeAspect="1"/>
          </p:cNvPicPr>
          <p:nvPr/>
        </p:nvPicPr>
        <p:blipFill>
          <a:blip r:embed="rId2"/>
          <a:stretch>
            <a:fillRect/>
          </a:stretch>
        </p:blipFill>
        <p:spPr>
          <a:xfrm>
            <a:off x="35169" y="0"/>
            <a:ext cx="14595231" cy="8229600"/>
          </a:xfrm>
          <a:prstGeom prst="rect">
            <a:avLst/>
          </a:prstGeom>
        </p:spPr>
      </p:pic>
    </p:spTree>
    <p:extLst>
      <p:ext uri="{BB962C8B-B14F-4D97-AF65-F5344CB8AC3E}">
        <p14:creationId xmlns:p14="http://schemas.microsoft.com/office/powerpoint/2010/main" val="22457042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5001768" y="2249424"/>
            <a:ext cx="4645152" cy="4645152"/>
          </a:xfrm>
          <a:prstGeom prst="rect">
            <a:avLst/>
          </a:prstGeom>
        </p:spPr>
      </p:pic>
      <p:pic>
        <p:nvPicPr>
          <p:cNvPr id="4" name="Image 2" descr="preencoded.png"/>
          <p:cNvPicPr>
            <a:picLocks noChangeAspect="1"/>
          </p:cNvPicPr>
          <p:nvPr/>
        </p:nvPicPr>
        <p:blipFill>
          <a:blip r:embed="rId5"/>
          <a:stretch>
            <a:fillRect/>
          </a:stretch>
        </p:blipFill>
        <p:spPr>
          <a:xfrm>
            <a:off x="5001768" y="2249424"/>
            <a:ext cx="4645152" cy="4645152"/>
          </a:xfrm>
          <a:prstGeom prst="rect">
            <a:avLst/>
          </a:prstGeom>
        </p:spPr>
      </p:pic>
      <p:pic>
        <p:nvPicPr>
          <p:cNvPr id="5" name="Image 3" descr="preencoded.png"/>
          <p:cNvPicPr>
            <a:picLocks noChangeAspect="1"/>
          </p:cNvPicPr>
          <p:nvPr/>
        </p:nvPicPr>
        <p:blipFill>
          <a:blip r:embed="rId6"/>
          <a:stretch>
            <a:fillRect/>
          </a:stretch>
        </p:blipFill>
        <p:spPr>
          <a:xfrm>
            <a:off x="5001768" y="2249424"/>
            <a:ext cx="4645152" cy="4645152"/>
          </a:xfrm>
          <a:prstGeom prst="rect">
            <a:avLst/>
          </a:prstGeom>
        </p:spPr>
      </p:pic>
      <p:pic>
        <p:nvPicPr>
          <p:cNvPr id="6" name="Image 4" descr="preencoded.png"/>
          <p:cNvPicPr>
            <a:picLocks noChangeAspect="1"/>
          </p:cNvPicPr>
          <p:nvPr/>
        </p:nvPicPr>
        <p:blipFill>
          <a:blip r:embed="rId7"/>
          <a:stretch>
            <a:fillRect/>
          </a:stretch>
        </p:blipFill>
        <p:spPr>
          <a:xfrm>
            <a:off x="4599432" y="4087368"/>
            <a:ext cx="978408" cy="978408"/>
          </a:xfrm>
          <a:prstGeom prst="rect">
            <a:avLst/>
          </a:prstGeom>
        </p:spPr>
      </p:pic>
      <p:pic>
        <p:nvPicPr>
          <p:cNvPr id="7" name="Image 5" descr="preencoded.png"/>
          <p:cNvPicPr>
            <a:picLocks noChangeAspect="1"/>
          </p:cNvPicPr>
          <p:nvPr/>
        </p:nvPicPr>
        <p:blipFill>
          <a:blip r:embed="rId7"/>
          <a:stretch>
            <a:fillRect/>
          </a:stretch>
        </p:blipFill>
        <p:spPr>
          <a:xfrm>
            <a:off x="7946136" y="2148840"/>
            <a:ext cx="978408" cy="978408"/>
          </a:xfrm>
          <a:prstGeom prst="rect">
            <a:avLst/>
          </a:prstGeom>
        </p:spPr>
      </p:pic>
      <p:pic>
        <p:nvPicPr>
          <p:cNvPr id="8" name="Image 6" descr="preencoded.png"/>
          <p:cNvPicPr>
            <a:picLocks noChangeAspect="1"/>
          </p:cNvPicPr>
          <p:nvPr/>
        </p:nvPicPr>
        <p:blipFill>
          <a:blip r:embed="rId7"/>
          <a:stretch>
            <a:fillRect/>
          </a:stretch>
        </p:blipFill>
        <p:spPr>
          <a:xfrm>
            <a:off x="7946136" y="6016752"/>
            <a:ext cx="978408" cy="978408"/>
          </a:xfrm>
          <a:prstGeom prst="rect">
            <a:avLst/>
          </a:prstGeom>
        </p:spPr>
      </p:pic>
      <p:sp>
        <p:nvSpPr>
          <p:cNvPr id="9" name="Text 0"/>
          <p:cNvSpPr/>
          <p:nvPr/>
        </p:nvSpPr>
        <p:spPr>
          <a:xfrm>
            <a:off x="685800" y="1344168"/>
            <a:ext cx="13267944" cy="685800"/>
          </a:xfrm>
          <a:prstGeom prst="rect">
            <a:avLst/>
          </a:prstGeom>
          <a:noFill/>
          <a:ln/>
        </p:spPr>
        <p:txBody>
          <a:bodyPr wrap="none" lIns="0" tIns="0" rIns="0" bIns="0" rtlCol="0" anchor="ctr"/>
          <a:lstStyle/>
          <a:p>
            <a:pPr marL="0" indent="0" algn="l">
              <a:lnSpc>
                <a:spcPts val="5370"/>
              </a:lnSpc>
              <a:buNone/>
            </a:pPr>
            <a:r>
              <a:rPr lang="en-US" sz="3840" dirty="0">
                <a:solidFill>
                  <a:srgbClr val="78F2E6"/>
                </a:solidFill>
                <a:latin typeface="AlibabaPuHuiTi-Alibaba-PuHuiTi" pitchFamily="34" charset="0"/>
                <a:ea typeface="AlibabaPuHuiTi-Alibaba-PuHuiTi" pitchFamily="34" charset="-122"/>
                <a:cs typeface="AlibabaPuHuiTi-Alibaba-PuHuiTi" pitchFamily="34" charset="-120"/>
              </a:rPr>
              <a:t>SuperfanVerified Vision</a:t>
            </a:r>
            <a:endParaRPr lang="en-US" sz="3840" dirty="0"/>
          </a:p>
        </p:txBody>
      </p:sp>
      <p:sp>
        <p:nvSpPr>
          <p:cNvPr id="10" name="Text 1"/>
          <p:cNvSpPr/>
          <p:nvPr/>
        </p:nvSpPr>
        <p:spPr>
          <a:xfrm>
            <a:off x="786384" y="3703320"/>
            <a:ext cx="3538728" cy="347472"/>
          </a:xfrm>
          <a:prstGeom prst="rect">
            <a:avLst/>
          </a:prstGeom>
          <a:noFill/>
          <a:ln/>
        </p:spPr>
        <p:txBody>
          <a:bodyPr wrap="none" lIns="0" tIns="0" rIns="0" bIns="0" rtlCol="0" anchor="ctr"/>
          <a:lstStyle/>
          <a:p>
            <a:pPr marL="0" indent="0" algn="r">
              <a:lnSpc>
                <a:spcPts val="2680"/>
              </a:lnSpc>
              <a:buNone/>
            </a:pPr>
            <a:r>
              <a:rPr lang="en-US" sz="1920" dirty="0">
                <a:solidFill>
                  <a:srgbClr val="E6E6E6"/>
                </a:solidFill>
                <a:latin typeface="AlibabaPuHuiTi-Alibaba-PuHuiTi" pitchFamily="34" charset="0"/>
                <a:ea typeface="AlibabaPuHuiTi-Alibaba-PuHuiTi" pitchFamily="34" charset="-122"/>
                <a:cs typeface="AlibabaPuHuiTi-Alibaba-PuHuiTi" pitchFamily="34" charset="-120"/>
              </a:rPr>
              <a:t>Leading Platform</a:t>
            </a:r>
            <a:endParaRPr lang="en-US" sz="1920" dirty="0"/>
          </a:p>
        </p:txBody>
      </p:sp>
      <p:sp>
        <p:nvSpPr>
          <p:cNvPr id="11" name="Text 2"/>
          <p:cNvSpPr/>
          <p:nvPr/>
        </p:nvSpPr>
        <p:spPr>
          <a:xfrm>
            <a:off x="786384" y="4270248"/>
            <a:ext cx="3538728" cy="1170432"/>
          </a:xfrm>
          <a:prstGeom prst="rect">
            <a:avLst/>
          </a:prstGeom>
          <a:noFill/>
          <a:ln/>
        </p:spPr>
        <p:txBody>
          <a:bodyPr wrap="square" lIns="0" tIns="0" rIns="0" bIns="0" rtlCol="0" anchor="ctr"/>
          <a:lstStyle/>
          <a:p>
            <a:pPr marL="0" indent="0" algn="r">
              <a:lnSpc>
                <a:spcPts val="2300"/>
              </a:lnSpc>
              <a:buNone/>
            </a:pPr>
            <a:r>
              <a:rPr lang="en-US" sz="1530" dirty="0">
                <a:solidFill>
                  <a:srgbClr val="E6E6E6"/>
                </a:solidFill>
                <a:latin typeface="AlibabaPuHuiTi-Alibaba-PuHuiTi" pitchFamily="34" charset="0"/>
                <a:ea typeface="AlibabaPuHuiTi-Alibaba-PuHuiTi" pitchFamily="34" charset="-122"/>
                <a:cs typeface="AlibabaPuHuiTi-Alibaba-PuHuiTi" pitchFamily="34" charset="-120"/>
              </a:rPr>
              <a:t>SuperfanVerified aims to become the leading platform for proof-of-participation, bridging the gap between fans and creators.</a:t>
            </a:r>
            <a:endParaRPr lang="en-US" sz="1530" dirty="0"/>
          </a:p>
        </p:txBody>
      </p:sp>
      <p:sp>
        <p:nvSpPr>
          <p:cNvPr id="12" name="Text 3"/>
          <p:cNvSpPr/>
          <p:nvPr/>
        </p:nvSpPr>
        <p:spPr>
          <a:xfrm>
            <a:off x="5010912" y="4407408"/>
            <a:ext cx="146304" cy="329184"/>
          </a:xfrm>
          <a:prstGeom prst="rect">
            <a:avLst/>
          </a:prstGeom>
          <a:noFill/>
          <a:ln/>
        </p:spPr>
        <p:txBody>
          <a:bodyPr wrap="none" lIns="0" tIns="0" rIns="0" bIns="0" rtlCol="0" anchor="ctr"/>
          <a:lstStyle/>
          <a:p>
            <a:pPr marL="0" indent="0" algn="l">
              <a:lnSpc>
                <a:spcPts val="2300"/>
              </a:lnSpc>
              <a:buNone/>
            </a:pPr>
            <a:r>
              <a:rPr lang="en-US" sz="1920" dirty="0">
                <a:solidFill>
                  <a:srgbClr val="FFFFFF"/>
                </a:solidFill>
                <a:latin typeface="AlibabaPuHuiTi-Alibaba-PuHuiTi" pitchFamily="34" charset="0"/>
                <a:ea typeface="AlibabaPuHuiTi-Alibaba-PuHuiTi" pitchFamily="34" charset="-122"/>
                <a:cs typeface="AlibabaPuHuiTi-Alibaba-PuHuiTi" pitchFamily="34" charset="-120"/>
              </a:rPr>
              <a:t>1</a:t>
            </a:r>
            <a:endParaRPr lang="en-US" sz="1920" dirty="0"/>
          </a:p>
        </p:txBody>
      </p:sp>
      <p:sp>
        <p:nvSpPr>
          <p:cNvPr id="13" name="Text 4"/>
          <p:cNvSpPr/>
          <p:nvPr/>
        </p:nvSpPr>
        <p:spPr>
          <a:xfrm>
            <a:off x="8366760" y="2468880"/>
            <a:ext cx="146304" cy="329184"/>
          </a:xfrm>
          <a:prstGeom prst="rect">
            <a:avLst/>
          </a:prstGeom>
          <a:noFill/>
          <a:ln/>
        </p:spPr>
        <p:txBody>
          <a:bodyPr wrap="none" lIns="0" tIns="0" rIns="0" bIns="0" rtlCol="0" anchor="ctr"/>
          <a:lstStyle/>
          <a:p>
            <a:pPr marL="0" indent="0" algn="l">
              <a:lnSpc>
                <a:spcPts val="2300"/>
              </a:lnSpc>
              <a:buNone/>
            </a:pPr>
            <a:r>
              <a:rPr lang="en-US" sz="1920" dirty="0">
                <a:solidFill>
                  <a:srgbClr val="FFFFFF"/>
                </a:solidFill>
                <a:latin typeface="AlibabaPuHuiTi-Alibaba-PuHuiTi" pitchFamily="34" charset="0"/>
                <a:ea typeface="AlibabaPuHuiTi-Alibaba-PuHuiTi" pitchFamily="34" charset="-122"/>
                <a:cs typeface="AlibabaPuHuiTi-Alibaba-PuHuiTi" pitchFamily="34" charset="-120"/>
              </a:rPr>
              <a:t>2</a:t>
            </a:r>
            <a:endParaRPr lang="en-US" sz="1920" dirty="0"/>
          </a:p>
        </p:txBody>
      </p:sp>
      <p:sp>
        <p:nvSpPr>
          <p:cNvPr id="14" name="Text 5"/>
          <p:cNvSpPr/>
          <p:nvPr/>
        </p:nvSpPr>
        <p:spPr>
          <a:xfrm>
            <a:off x="9930384" y="2542032"/>
            <a:ext cx="3922776" cy="347472"/>
          </a:xfrm>
          <a:prstGeom prst="rect">
            <a:avLst/>
          </a:prstGeom>
          <a:noFill/>
          <a:ln/>
        </p:spPr>
        <p:txBody>
          <a:bodyPr wrap="none" lIns="0" tIns="0" rIns="0" bIns="0" rtlCol="0" anchor="ctr"/>
          <a:lstStyle/>
          <a:p>
            <a:pPr marL="0" indent="0" algn="l">
              <a:lnSpc>
                <a:spcPts val="2680"/>
              </a:lnSpc>
              <a:buNone/>
            </a:pPr>
            <a:r>
              <a:rPr lang="en-US" sz="1920" dirty="0">
                <a:solidFill>
                  <a:srgbClr val="E6E6E6"/>
                </a:solidFill>
                <a:latin typeface="AlibabaPuHuiTi-Alibaba-PuHuiTi" pitchFamily="34" charset="0"/>
                <a:ea typeface="AlibabaPuHuiTi-Alibaba-PuHuiTi" pitchFamily="34" charset="-122"/>
                <a:cs typeface="AlibabaPuHuiTi-Alibaba-PuHuiTi" pitchFamily="34" charset="-120"/>
              </a:rPr>
              <a:t>Expanding Services</a:t>
            </a:r>
            <a:endParaRPr lang="en-US" sz="1920" dirty="0"/>
          </a:p>
        </p:txBody>
      </p:sp>
      <p:sp>
        <p:nvSpPr>
          <p:cNvPr id="15" name="Text 6"/>
          <p:cNvSpPr/>
          <p:nvPr/>
        </p:nvSpPr>
        <p:spPr>
          <a:xfrm>
            <a:off x="9930384" y="3108960"/>
            <a:ext cx="3922776" cy="1170432"/>
          </a:xfrm>
          <a:prstGeom prst="rect">
            <a:avLst/>
          </a:prstGeom>
          <a:noFill/>
          <a:ln/>
        </p:spPr>
        <p:txBody>
          <a:bodyPr wrap="square" lIns="0" tIns="0" rIns="0" bIns="0" rtlCol="0" anchor="ctr"/>
          <a:lstStyle/>
          <a:p>
            <a:pPr marL="0" indent="0" algn="l">
              <a:lnSpc>
                <a:spcPts val="2300"/>
              </a:lnSpc>
              <a:buNone/>
            </a:pPr>
            <a:r>
              <a:rPr lang="en-US" sz="1530" dirty="0">
                <a:solidFill>
                  <a:srgbClr val="E6E6E6"/>
                </a:solidFill>
                <a:latin typeface="AlibabaPuHuiTi-Alibaba-PuHuiTi" pitchFamily="34" charset="0"/>
                <a:ea typeface="AlibabaPuHuiTi-Alibaba-PuHuiTi" pitchFamily="34" charset="-122"/>
                <a:cs typeface="AlibabaPuHuiTi-Alibaba-PuHuiTi" pitchFamily="34" charset="-120"/>
              </a:rPr>
              <a:t>The platform plans to expand its services to brands, communities, and events, enhancing engagement opportunities across various sectors.</a:t>
            </a:r>
            <a:endParaRPr lang="en-US" sz="1530" dirty="0"/>
          </a:p>
        </p:txBody>
      </p:sp>
      <p:sp>
        <p:nvSpPr>
          <p:cNvPr id="16" name="Text 7"/>
          <p:cNvSpPr/>
          <p:nvPr/>
        </p:nvSpPr>
        <p:spPr>
          <a:xfrm>
            <a:off x="8366760" y="6345936"/>
            <a:ext cx="146304" cy="329184"/>
          </a:xfrm>
          <a:prstGeom prst="rect">
            <a:avLst/>
          </a:prstGeom>
          <a:noFill/>
          <a:ln/>
        </p:spPr>
        <p:txBody>
          <a:bodyPr wrap="none" lIns="0" tIns="0" rIns="0" bIns="0" rtlCol="0" anchor="ctr"/>
          <a:lstStyle/>
          <a:p>
            <a:pPr marL="0" indent="0" algn="l">
              <a:lnSpc>
                <a:spcPts val="2300"/>
              </a:lnSpc>
              <a:buNone/>
            </a:pPr>
            <a:r>
              <a:rPr lang="en-US" sz="1920" dirty="0">
                <a:solidFill>
                  <a:srgbClr val="FFFFFF"/>
                </a:solidFill>
                <a:latin typeface="AlibabaPuHuiTi-Alibaba-PuHuiTi" pitchFamily="34" charset="0"/>
                <a:ea typeface="AlibabaPuHuiTi-Alibaba-PuHuiTi" pitchFamily="34" charset="-122"/>
                <a:cs typeface="AlibabaPuHuiTi-Alibaba-PuHuiTi" pitchFamily="34" charset="-120"/>
              </a:rPr>
              <a:t>3</a:t>
            </a:r>
            <a:endParaRPr lang="en-US" sz="1920" dirty="0"/>
          </a:p>
        </p:txBody>
      </p:sp>
      <p:sp>
        <p:nvSpPr>
          <p:cNvPr id="17" name="Text 8"/>
          <p:cNvSpPr/>
          <p:nvPr/>
        </p:nvSpPr>
        <p:spPr>
          <a:xfrm>
            <a:off x="9930384" y="5157216"/>
            <a:ext cx="3922776" cy="347472"/>
          </a:xfrm>
          <a:prstGeom prst="rect">
            <a:avLst/>
          </a:prstGeom>
          <a:noFill/>
          <a:ln/>
        </p:spPr>
        <p:txBody>
          <a:bodyPr wrap="none" lIns="0" tIns="0" rIns="0" bIns="0" rtlCol="0" anchor="ctr"/>
          <a:lstStyle/>
          <a:p>
            <a:pPr marL="0" indent="0" algn="l">
              <a:lnSpc>
                <a:spcPts val="2680"/>
              </a:lnSpc>
              <a:buNone/>
            </a:pPr>
            <a:r>
              <a:rPr lang="en-US" sz="1920" dirty="0">
                <a:solidFill>
                  <a:srgbClr val="E6E6E6"/>
                </a:solidFill>
                <a:latin typeface="AlibabaPuHuiTi-Alibaba-PuHuiTi" pitchFamily="34" charset="0"/>
                <a:ea typeface="AlibabaPuHuiTi-Alibaba-PuHuiTi" pitchFamily="34" charset="-122"/>
                <a:cs typeface="AlibabaPuHuiTi-Alibaba-PuHuiTi" pitchFamily="34" charset="-120"/>
              </a:rPr>
              <a:t>User Privacy Focus</a:t>
            </a:r>
            <a:endParaRPr lang="en-US" sz="1920" dirty="0"/>
          </a:p>
        </p:txBody>
      </p:sp>
      <p:sp>
        <p:nvSpPr>
          <p:cNvPr id="18" name="Text 9"/>
          <p:cNvSpPr/>
          <p:nvPr/>
        </p:nvSpPr>
        <p:spPr>
          <a:xfrm>
            <a:off x="9930384" y="5724144"/>
            <a:ext cx="3922776" cy="877824"/>
          </a:xfrm>
          <a:prstGeom prst="rect">
            <a:avLst/>
          </a:prstGeom>
          <a:noFill/>
          <a:ln/>
        </p:spPr>
        <p:txBody>
          <a:bodyPr wrap="square" lIns="0" tIns="0" rIns="0" bIns="0" rtlCol="0" anchor="ctr"/>
          <a:lstStyle/>
          <a:p>
            <a:pPr marL="0" indent="0" algn="l">
              <a:lnSpc>
                <a:spcPts val="2300"/>
              </a:lnSpc>
              <a:buNone/>
            </a:pPr>
            <a:r>
              <a:rPr lang="en-US" sz="1530" dirty="0">
                <a:solidFill>
                  <a:srgbClr val="E6E6E6"/>
                </a:solidFill>
                <a:latin typeface="AlibabaPuHuiTi-Alibaba-PuHuiTi" pitchFamily="34" charset="0"/>
                <a:ea typeface="AlibabaPuHuiTi-Alibaba-PuHuiTi" pitchFamily="34" charset="-122"/>
                <a:cs typeface="AlibabaPuHuiTi-Alibaba-PuHuiTi" pitchFamily="34" charset="-120"/>
              </a:rPr>
              <a:t>By prioritizing user privacy and security, SuperfanVerified seeks to empower fans and creators alike.</a:t>
            </a:r>
            <a:endParaRPr lang="en-US" sz="153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322576"/>
          </a:xfrm>
          <a:prstGeom prst="rect">
            <a:avLst/>
          </a:prstGeom>
        </p:spPr>
      </p:pic>
      <p:sp>
        <p:nvSpPr>
          <p:cNvPr id="4" name="Text 0"/>
          <p:cNvSpPr/>
          <p:nvPr/>
        </p:nvSpPr>
        <p:spPr>
          <a:xfrm>
            <a:off x="685800" y="3959352"/>
            <a:ext cx="13267944" cy="685800"/>
          </a:xfrm>
          <a:prstGeom prst="rect">
            <a:avLst/>
          </a:prstGeom>
          <a:noFill/>
          <a:ln/>
        </p:spPr>
        <p:txBody>
          <a:bodyPr wrap="none" lIns="0" tIns="0" rIns="0" bIns="0" rtlCol="0" anchor="ctr"/>
          <a:lstStyle/>
          <a:p>
            <a:pPr marL="0" indent="0" algn="l">
              <a:lnSpc>
                <a:spcPts val="5370"/>
              </a:lnSpc>
              <a:buNone/>
            </a:pPr>
            <a:r>
              <a:rPr lang="en-US" sz="3840" dirty="0">
                <a:solidFill>
                  <a:srgbClr val="78F2E6"/>
                </a:solidFill>
                <a:latin typeface="AlibabaPuHuiTi-Alibaba-PuHuiTi" pitchFamily="34" charset="0"/>
                <a:ea typeface="AlibabaPuHuiTi-Alibaba-PuHuiTi" pitchFamily="34" charset="-122"/>
                <a:cs typeface="AlibabaPuHuiTi-Alibaba-PuHuiTi" pitchFamily="34" charset="-120"/>
              </a:rPr>
              <a:t>Join Us in Redefining Fandom</a:t>
            </a:r>
            <a:endParaRPr lang="en-US" sz="3840" dirty="0"/>
          </a:p>
        </p:txBody>
      </p:sp>
      <p:sp>
        <p:nvSpPr>
          <p:cNvPr id="5" name="Text 1"/>
          <p:cNvSpPr/>
          <p:nvPr/>
        </p:nvSpPr>
        <p:spPr>
          <a:xfrm>
            <a:off x="896112" y="5065776"/>
            <a:ext cx="3877056" cy="347472"/>
          </a:xfrm>
          <a:prstGeom prst="rect">
            <a:avLst/>
          </a:prstGeom>
          <a:noFill/>
          <a:ln/>
        </p:spPr>
        <p:txBody>
          <a:bodyPr wrap="none" lIns="0" tIns="0" rIns="0" bIns="0" rtlCol="0" anchor="ctr"/>
          <a:lstStyle/>
          <a:p>
            <a:pPr marL="0" indent="0" algn="l">
              <a:lnSpc>
                <a:spcPts val="2680"/>
              </a:lnSpc>
              <a:buNone/>
            </a:pPr>
            <a:r>
              <a:rPr lang="en-US" sz="1920" dirty="0">
                <a:solidFill>
                  <a:srgbClr val="E6E6E6"/>
                </a:solidFill>
                <a:latin typeface="AlibabaPuHuiTi-Alibaba-PuHuiTi" pitchFamily="34" charset="0"/>
                <a:ea typeface="AlibabaPuHuiTi-Alibaba-PuHuiTi" pitchFamily="34" charset="-122"/>
                <a:cs typeface="AlibabaPuHuiTi-Alibaba-PuHuiTi" pitchFamily="34" charset="-120"/>
              </a:rPr>
              <a:t>Engaged Community</a:t>
            </a:r>
            <a:endParaRPr lang="en-US" sz="1920" dirty="0"/>
          </a:p>
        </p:txBody>
      </p:sp>
      <p:sp>
        <p:nvSpPr>
          <p:cNvPr id="6" name="Text 2"/>
          <p:cNvSpPr/>
          <p:nvPr/>
        </p:nvSpPr>
        <p:spPr>
          <a:xfrm>
            <a:off x="896112" y="5586984"/>
            <a:ext cx="3877056" cy="585216"/>
          </a:xfrm>
          <a:prstGeom prst="rect">
            <a:avLst/>
          </a:prstGeom>
          <a:noFill/>
          <a:ln/>
        </p:spPr>
        <p:txBody>
          <a:bodyPr wrap="square" lIns="0" tIns="0" rIns="0" bIns="0" rtlCol="0" anchor="ctr"/>
          <a:lstStyle/>
          <a:p>
            <a:pPr marL="0" indent="0" algn="l">
              <a:lnSpc>
                <a:spcPts val="2300"/>
              </a:lnSpc>
              <a:buNone/>
            </a:pPr>
            <a:r>
              <a:rPr lang="en-US" sz="1530" dirty="0">
                <a:solidFill>
                  <a:srgbClr val="E6E6E6"/>
                </a:solidFill>
                <a:latin typeface="AlibabaPuHuiTi-Alibaba-PuHuiTi" pitchFamily="34" charset="0"/>
                <a:ea typeface="AlibabaPuHuiTi-Alibaba-PuHuiTi" pitchFamily="34" charset="-122"/>
                <a:cs typeface="AlibabaPuHuiTi-Alibaba-PuHuiTi" pitchFamily="34" charset="-120"/>
              </a:rPr>
              <a:t>Join us in redefining fandom and creating a more engaged community.</a:t>
            </a:r>
            <a:endParaRPr lang="en-US" sz="1530" dirty="0"/>
          </a:p>
        </p:txBody>
      </p:sp>
      <p:sp>
        <p:nvSpPr>
          <p:cNvPr id="7" name="Text 3"/>
          <p:cNvSpPr/>
          <p:nvPr/>
        </p:nvSpPr>
        <p:spPr>
          <a:xfrm>
            <a:off x="5385816" y="5065776"/>
            <a:ext cx="3877056" cy="347472"/>
          </a:xfrm>
          <a:prstGeom prst="rect">
            <a:avLst/>
          </a:prstGeom>
          <a:noFill/>
          <a:ln/>
        </p:spPr>
        <p:txBody>
          <a:bodyPr wrap="none" lIns="0" tIns="0" rIns="0" bIns="0" rtlCol="0" anchor="ctr"/>
          <a:lstStyle/>
          <a:p>
            <a:pPr marL="0" indent="0" algn="l">
              <a:lnSpc>
                <a:spcPts val="2680"/>
              </a:lnSpc>
              <a:buNone/>
            </a:pPr>
            <a:r>
              <a:rPr lang="en-US" sz="1920" dirty="0">
                <a:solidFill>
                  <a:srgbClr val="E6E6E6"/>
                </a:solidFill>
                <a:latin typeface="AlibabaPuHuiTi-Alibaba-PuHuiTi" pitchFamily="34" charset="0"/>
                <a:ea typeface="AlibabaPuHuiTi-Alibaba-PuHuiTi" pitchFamily="34" charset="-122"/>
                <a:cs typeface="AlibabaPuHuiTi-Alibaba-PuHuiTi" pitchFamily="34" charset="-120"/>
              </a:rPr>
              <a:t>Recognize Support</a:t>
            </a:r>
            <a:endParaRPr lang="en-US" sz="1920" dirty="0"/>
          </a:p>
        </p:txBody>
      </p:sp>
      <p:sp>
        <p:nvSpPr>
          <p:cNvPr id="8" name="Text 4"/>
          <p:cNvSpPr/>
          <p:nvPr/>
        </p:nvSpPr>
        <p:spPr>
          <a:xfrm>
            <a:off x="5385816" y="5586984"/>
            <a:ext cx="3877056" cy="585216"/>
          </a:xfrm>
          <a:prstGeom prst="rect">
            <a:avLst/>
          </a:prstGeom>
          <a:noFill/>
          <a:ln/>
        </p:spPr>
        <p:txBody>
          <a:bodyPr wrap="square" lIns="0" tIns="0" rIns="0" bIns="0" rtlCol="0" anchor="ctr"/>
          <a:lstStyle/>
          <a:p>
            <a:pPr marL="0" indent="0" algn="l">
              <a:lnSpc>
                <a:spcPts val="2300"/>
              </a:lnSpc>
              <a:buNone/>
            </a:pPr>
            <a:r>
              <a:rPr lang="en-US" sz="1530" dirty="0">
                <a:solidFill>
                  <a:srgbClr val="E6E6E6"/>
                </a:solidFill>
                <a:latin typeface="AlibabaPuHuiTi-Alibaba-PuHuiTi" pitchFamily="34" charset="0"/>
                <a:ea typeface="AlibabaPuHuiTi-Alibaba-PuHuiTi" pitchFamily="34" charset="-122"/>
                <a:cs typeface="AlibabaPuHuiTi-Alibaba-PuHuiTi" pitchFamily="34" charset="-120"/>
              </a:rPr>
              <a:t>Where fans are recognized for their unwavering support.</a:t>
            </a:r>
            <a:endParaRPr lang="en-US" sz="1530" dirty="0"/>
          </a:p>
        </p:txBody>
      </p:sp>
      <p:sp>
        <p:nvSpPr>
          <p:cNvPr id="9" name="Text 5"/>
          <p:cNvSpPr/>
          <p:nvPr/>
        </p:nvSpPr>
        <p:spPr>
          <a:xfrm>
            <a:off x="9866376" y="5065776"/>
            <a:ext cx="3877056" cy="347472"/>
          </a:xfrm>
          <a:prstGeom prst="rect">
            <a:avLst/>
          </a:prstGeom>
          <a:noFill/>
          <a:ln/>
        </p:spPr>
        <p:txBody>
          <a:bodyPr wrap="none" lIns="0" tIns="0" rIns="0" bIns="0" rtlCol="0" anchor="ctr"/>
          <a:lstStyle/>
          <a:p>
            <a:pPr marL="0" indent="0" algn="l">
              <a:lnSpc>
                <a:spcPts val="2680"/>
              </a:lnSpc>
              <a:buNone/>
            </a:pPr>
            <a:r>
              <a:rPr lang="en-US" sz="1920" dirty="0">
                <a:solidFill>
                  <a:srgbClr val="E6E6E6"/>
                </a:solidFill>
                <a:latin typeface="AlibabaPuHuiTi-Alibaba-PuHuiTi" pitchFamily="34" charset="0"/>
                <a:ea typeface="AlibabaPuHuiTi-Alibaba-PuHuiTi" pitchFamily="34" charset="-122"/>
                <a:cs typeface="AlibabaPuHuiTi-Alibaba-PuHuiTi" pitchFamily="34" charset="-120"/>
              </a:rPr>
              <a:t>Explore Our Project</a:t>
            </a:r>
            <a:endParaRPr lang="en-US" sz="1920" dirty="0"/>
          </a:p>
        </p:txBody>
      </p:sp>
      <p:sp>
        <p:nvSpPr>
          <p:cNvPr id="10" name="Text 6"/>
          <p:cNvSpPr/>
          <p:nvPr/>
        </p:nvSpPr>
        <p:spPr>
          <a:xfrm>
            <a:off x="9866376" y="5586984"/>
            <a:ext cx="3877056" cy="585216"/>
          </a:xfrm>
          <a:prstGeom prst="rect">
            <a:avLst/>
          </a:prstGeom>
          <a:noFill/>
          <a:ln/>
        </p:spPr>
        <p:txBody>
          <a:bodyPr wrap="square" lIns="0" tIns="0" rIns="0" bIns="0" rtlCol="0" anchor="ctr"/>
          <a:lstStyle/>
          <a:p>
            <a:pPr marL="0" indent="0" algn="l">
              <a:lnSpc>
                <a:spcPts val="2300"/>
              </a:lnSpc>
              <a:buNone/>
            </a:pPr>
            <a:r>
              <a:rPr lang="en-US" sz="1530" dirty="0">
                <a:solidFill>
                  <a:srgbClr val="E6E6E6"/>
                </a:solidFill>
                <a:latin typeface="AlibabaPuHuiTi-Alibaba-PuHuiTi" pitchFamily="34" charset="0"/>
                <a:ea typeface="AlibabaPuHuiTi-Alibaba-PuHuiTi" pitchFamily="34" charset="-122"/>
                <a:cs typeface="AlibabaPuHuiTi-Alibaba-PuHuiTi" pitchFamily="34" charset="-120"/>
              </a:rPr>
              <a:t>Visit our GitHub repository to explore our project further.</a:t>
            </a:r>
            <a:endParaRPr lang="en-US" sz="153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685800" y="2523744"/>
            <a:ext cx="13267944" cy="1892808"/>
          </a:xfrm>
          <a:prstGeom prst="rect">
            <a:avLst/>
          </a:prstGeom>
          <a:noFill/>
          <a:ln/>
        </p:spPr>
        <p:txBody>
          <a:bodyPr wrap="square" lIns="0" tIns="0" rIns="0" bIns="0" rtlCol="0" anchor="ctr"/>
          <a:lstStyle/>
          <a:p>
            <a:pPr marL="0" indent="0" algn="l">
              <a:lnSpc>
                <a:spcPts val="7410"/>
              </a:lnSpc>
              <a:buNone/>
            </a:pPr>
            <a:r>
              <a:rPr lang="en-US" sz="5290" dirty="0">
                <a:solidFill>
                  <a:srgbClr val="78F2E6"/>
                </a:solidFill>
                <a:latin typeface="AlibabaPuHuiTi-Alibaba-PuHuiTi" pitchFamily="34" charset="0"/>
                <a:ea typeface="AlibabaPuHuiTi-Alibaba-PuHuiTi" pitchFamily="34" charset="-122"/>
                <a:cs typeface="AlibabaPuHuiTi-Alibaba-PuHuiTi" pitchFamily="34" charset="-120"/>
              </a:rPr>
              <a:t>Revolutionizing Fan Engagement with SuperfanVerified</a:t>
            </a:r>
            <a:endParaRPr lang="en-US" sz="5290" dirty="0"/>
          </a:p>
        </p:txBody>
      </p:sp>
      <p:sp>
        <p:nvSpPr>
          <p:cNvPr id="5" name="Text 1"/>
          <p:cNvSpPr/>
          <p:nvPr/>
        </p:nvSpPr>
        <p:spPr>
          <a:xfrm>
            <a:off x="685800" y="4626864"/>
            <a:ext cx="13267944" cy="877824"/>
          </a:xfrm>
          <a:prstGeom prst="rect">
            <a:avLst/>
          </a:prstGeom>
          <a:noFill/>
          <a:ln/>
        </p:spPr>
        <p:txBody>
          <a:bodyPr wrap="square" lIns="0" tIns="0" rIns="0" bIns="0" rtlCol="0" anchor="ctr"/>
          <a:lstStyle/>
          <a:p>
            <a:pPr marL="0" indent="0" algn="l">
              <a:lnSpc>
                <a:spcPts val="2300"/>
              </a:lnSpc>
              <a:buNone/>
            </a:pPr>
            <a:r>
              <a:rPr lang="en-US" sz="1530" dirty="0">
                <a:solidFill>
                  <a:srgbClr val="E6E6E6"/>
                </a:solidFill>
                <a:latin typeface="AlibabaPuHuiTi-Alibaba-PuHuiTi" pitchFamily="34" charset="0"/>
                <a:ea typeface="AlibabaPuHuiTi-Alibaba-PuHuiTi" pitchFamily="34" charset="-122"/>
                <a:cs typeface="AlibabaPuHuiTi-Alibaba-PuHuiTi" pitchFamily="34" charset="-120"/>
              </a:rPr>
              <a:t>SuperfanVerified is set to transform how fans connect with creators by offering verifiable proof of fandom while prioritizing user privacy. Leveraging innovative technology, we foster authentic relationships between creators and their genuine fans, ensuring a deeper and more meaningful engagement. Join us in creating a new era of fan experience.</a:t>
            </a:r>
            <a:endParaRPr lang="en-US" sz="153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795528" y="3008376"/>
            <a:ext cx="4005072" cy="2642616"/>
          </a:xfrm>
          <a:prstGeom prst="rect">
            <a:avLst/>
          </a:prstGeom>
        </p:spPr>
      </p:pic>
      <p:pic>
        <p:nvPicPr>
          <p:cNvPr id="4" name="Image 2" descr="preencoded.png"/>
          <p:cNvPicPr>
            <a:picLocks noChangeAspect="1"/>
          </p:cNvPicPr>
          <p:nvPr/>
        </p:nvPicPr>
        <p:blipFill>
          <a:blip r:embed="rId5"/>
          <a:stretch>
            <a:fillRect/>
          </a:stretch>
        </p:blipFill>
        <p:spPr>
          <a:xfrm>
            <a:off x="5321808" y="3008376"/>
            <a:ext cx="4005072" cy="2642616"/>
          </a:xfrm>
          <a:prstGeom prst="rect">
            <a:avLst/>
          </a:prstGeom>
        </p:spPr>
      </p:pic>
      <p:pic>
        <p:nvPicPr>
          <p:cNvPr id="5" name="Image 3" descr="preencoded.png"/>
          <p:cNvPicPr>
            <a:picLocks noChangeAspect="1"/>
          </p:cNvPicPr>
          <p:nvPr/>
        </p:nvPicPr>
        <p:blipFill>
          <a:blip r:embed="rId6"/>
          <a:stretch>
            <a:fillRect/>
          </a:stretch>
        </p:blipFill>
        <p:spPr>
          <a:xfrm>
            <a:off x="9838944" y="3008376"/>
            <a:ext cx="4005072" cy="2642616"/>
          </a:xfrm>
          <a:prstGeom prst="rect">
            <a:avLst/>
          </a:prstGeom>
        </p:spPr>
      </p:pic>
      <p:sp>
        <p:nvSpPr>
          <p:cNvPr id="6" name="Text 0"/>
          <p:cNvSpPr/>
          <p:nvPr/>
        </p:nvSpPr>
        <p:spPr>
          <a:xfrm>
            <a:off x="685800" y="896112"/>
            <a:ext cx="13267944" cy="685800"/>
          </a:xfrm>
          <a:prstGeom prst="rect">
            <a:avLst/>
          </a:prstGeom>
          <a:noFill/>
          <a:ln/>
        </p:spPr>
        <p:txBody>
          <a:bodyPr wrap="none" lIns="0" tIns="0" rIns="0" bIns="0" rtlCol="0" anchor="ctr"/>
          <a:lstStyle/>
          <a:p>
            <a:pPr marL="0" indent="0" algn="l">
              <a:lnSpc>
                <a:spcPts val="5370"/>
              </a:lnSpc>
              <a:buNone/>
            </a:pPr>
            <a:r>
              <a:rPr lang="en-US" sz="3840" dirty="0">
                <a:solidFill>
                  <a:srgbClr val="78F2E6"/>
                </a:solidFill>
                <a:latin typeface="AlibabaPuHuiTi-Alibaba-PuHuiTi" pitchFamily="34" charset="0"/>
                <a:ea typeface="AlibabaPuHuiTi-Alibaba-PuHuiTi" pitchFamily="34" charset="-122"/>
                <a:cs typeface="AlibabaPuHuiTi-Alibaba-PuHuiTi" pitchFamily="34" charset="-120"/>
              </a:rPr>
              <a:t>Challenges in Fan Engagement Recognition</a:t>
            </a:r>
            <a:endParaRPr lang="en-US" sz="3840" dirty="0"/>
          </a:p>
        </p:txBody>
      </p:sp>
      <p:sp>
        <p:nvSpPr>
          <p:cNvPr id="7" name="Text 1"/>
          <p:cNvSpPr/>
          <p:nvPr/>
        </p:nvSpPr>
        <p:spPr>
          <a:xfrm>
            <a:off x="685800" y="1792224"/>
            <a:ext cx="13267944" cy="877824"/>
          </a:xfrm>
          <a:prstGeom prst="rect">
            <a:avLst/>
          </a:prstGeom>
          <a:noFill/>
          <a:ln/>
        </p:spPr>
        <p:txBody>
          <a:bodyPr wrap="square" lIns="0" tIns="0" rIns="0" bIns="0" rtlCol="0" anchor="ctr"/>
          <a:lstStyle/>
          <a:p>
            <a:pPr marL="0" indent="0" algn="l">
              <a:lnSpc>
                <a:spcPts val="2300"/>
              </a:lnSpc>
              <a:buNone/>
            </a:pPr>
            <a:r>
              <a:rPr lang="en-US" sz="1530" dirty="0">
                <a:solidFill>
                  <a:srgbClr val="E6E6E6"/>
                </a:solidFill>
                <a:latin typeface="AlibabaPuHuiTi-Alibaba-PuHuiTi" pitchFamily="34" charset="0"/>
                <a:ea typeface="AlibabaPuHuiTi-Alibaba-PuHuiTi" pitchFamily="34" charset="-122"/>
                <a:cs typeface="AlibabaPuHuiTi-Alibaba-PuHuiTi" pitchFamily="34" charset="-120"/>
              </a:rPr>
              <a:t>The engagement gap between fans and creators is increasingly evident. Without a reliable method to showcase loyalty, creators struggle to reward genuine supporters, leading to a disconnect. Additionally, privacy concerns around data tracking make fans reluctant to share their engagement stats.</a:t>
            </a:r>
            <a:endParaRPr lang="en-US" sz="1530" dirty="0"/>
          </a:p>
        </p:txBody>
      </p:sp>
      <p:sp>
        <p:nvSpPr>
          <p:cNvPr id="8" name="Text 2"/>
          <p:cNvSpPr/>
          <p:nvPr/>
        </p:nvSpPr>
        <p:spPr>
          <a:xfrm>
            <a:off x="795528" y="5843016"/>
            <a:ext cx="4005072" cy="347472"/>
          </a:xfrm>
          <a:prstGeom prst="rect">
            <a:avLst/>
          </a:prstGeom>
          <a:noFill/>
          <a:ln/>
        </p:spPr>
        <p:txBody>
          <a:bodyPr wrap="none" lIns="0" tIns="0" rIns="0" bIns="0" rtlCol="0" anchor="ctr"/>
          <a:lstStyle/>
          <a:p>
            <a:pPr marL="0" indent="0" algn="ctr">
              <a:lnSpc>
                <a:spcPts val="2680"/>
              </a:lnSpc>
              <a:buNone/>
            </a:pPr>
            <a:r>
              <a:rPr lang="en-US" sz="1920" dirty="0">
                <a:solidFill>
                  <a:srgbClr val="E6E6E6"/>
                </a:solidFill>
                <a:latin typeface="AlibabaPuHuiTi-Alibaba-PuHuiTi" pitchFamily="34" charset="0"/>
                <a:ea typeface="AlibabaPuHuiTi-Alibaba-PuHuiTi" pitchFamily="34" charset="-122"/>
                <a:cs typeface="AlibabaPuHuiTi-Alibaba-PuHuiTi" pitchFamily="34" charset="-120"/>
              </a:rPr>
              <a:t>Lack of Reliable Engagement</a:t>
            </a:r>
            <a:endParaRPr lang="en-US" sz="1920" dirty="0"/>
          </a:p>
        </p:txBody>
      </p:sp>
      <p:sp>
        <p:nvSpPr>
          <p:cNvPr id="9" name="Text 3"/>
          <p:cNvSpPr/>
          <p:nvPr/>
        </p:nvSpPr>
        <p:spPr>
          <a:xfrm>
            <a:off x="795528" y="6355080"/>
            <a:ext cx="4005072" cy="877824"/>
          </a:xfrm>
          <a:prstGeom prst="rect">
            <a:avLst/>
          </a:prstGeom>
          <a:noFill/>
          <a:ln/>
        </p:spPr>
        <p:txBody>
          <a:bodyPr wrap="square" lIns="0" tIns="0" rIns="0" bIns="0" rtlCol="0" anchor="ctr"/>
          <a:lstStyle/>
          <a:p>
            <a:pPr marL="0" indent="0" algn="ctr">
              <a:lnSpc>
                <a:spcPts val="2300"/>
              </a:lnSpc>
              <a:buNone/>
            </a:pPr>
            <a:r>
              <a:rPr lang="en-US" sz="1530" dirty="0">
                <a:solidFill>
                  <a:srgbClr val="E6E6E6"/>
                </a:solidFill>
                <a:latin typeface="AlibabaPuHuiTi-Alibaba-PuHuiTi" pitchFamily="34" charset="0"/>
                <a:ea typeface="AlibabaPuHuiTi-Alibaba-PuHuiTi" pitchFamily="34" charset="-122"/>
                <a:cs typeface="AlibabaPuHuiTi-Alibaba-PuHuiTi" pitchFamily="34" charset="-120"/>
              </a:rPr>
              <a:t>Fans currently lack a reliable way to demonstrate their engagement across various platforms.</a:t>
            </a:r>
            <a:endParaRPr lang="en-US" sz="1530" dirty="0"/>
          </a:p>
        </p:txBody>
      </p:sp>
      <p:sp>
        <p:nvSpPr>
          <p:cNvPr id="10" name="Text 4"/>
          <p:cNvSpPr/>
          <p:nvPr/>
        </p:nvSpPr>
        <p:spPr>
          <a:xfrm>
            <a:off x="5321808" y="5843016"/>
            <a:ext cx="4005072" cy="347472"/>
          </a:xfrm>
          <a:prstGeom prst="rect">
            <a:avLst/>
          </a:prstGeom>
          <a:noFill/>
          <a:ln/>
        </p:spPr>
        <p:txBody>
          <a:bodyPr wrap="none" lIns="0" tIns="0" rIns="0" bIns="0" rtlCol="0" anchor="ctr"/>
          <a:lstStyle/>
          <a:p>
            <a:pPr marL="0" indent="0" algn="ctr">
              <a:lnSpc>
                <a:spcPts val="2680"/>
              </a:lnSpc>
              <a:buNone/>
            </a:pPr>
            <a:r>
              <a:rPr lang="en-US" sz="1920" dirty="0">
                <a:solidFill>
                  <a:srgbClr val="E6E6E6"/>
                </a:solidFill>
                <a:latin typeface="AlibabaPuHuiTi-Alibaba-PuHuiTi" pitchFamily="34" charset="0"/>
                <a:ea typeface="AlibabaPuHuiTi-Alibaba-PuHuiTi" pitchFamily="34" charset="-122"/>
                <a:cs typeface="AlibabaPuHuiTi-Alibaba-PuHuiTi" pitchFamily="34" charset="-120"/>
              </a:rPr>
              <a:t>Creators' Recognition Issues</a:t>
            </a:r>
            <a:endParaRPr lang="en-US" sz="1920" dirty="0"/>
          </a:p>
        </p:txBody>
      </p:sp>
      <p:sp>
        <p:nvSpPr>
          <p:cNvPr id="11" name="Text 5"/>
          <p:cNvSpPr/>
          <p:nvPr/>
        </p:nvSpPr>
        <p:spPr>
          <a:xfrm>
            <a:off x="5321808" y="6355080"/>
            <a:ext cx="4005072" cy="585216"/>
          </a:xfrm>
          <a:prstGeom prst="rect">
            <a:avLst/>
          </a:prstGeom>
          <a:noFill/>
          <a:ln/>
        </p:spPr>
        <p:txBody>
          <a:bodyPr wrap="square" lIns="0" tIns="0" rIns="0" bIns="0" rtlCol="0" anchor="ctr"/>
          <a:lstStyle/>
          <a:p>
            <a:pPr marL="0" indent="0" algn="ctr">
              <a:lnSpc>
                <a:spcPts val="2300"/>
              </a:lnSpc>
              <a:buNone/>
            </a:pPr>
            <a:r>
              <a:rPr lang="en-US" sz="1530" dirty="0">
                <a:solidFill>
                  <a:srgbClr val="E6E6E6"/>
                </a:solidFill>
                <a:latin typeface="AlibabaPuHuiTi-Alibaba-PuHuiTi" pitchFamily="34" charset="0"/>
                <a:ea typeface="AlibabaPuHuiTi-Alibaba-PuHuiTi" pitchFamily="34" charset="-122"/>
                <a:cs typeface="AlibabaPuHuiTi-Alibaba-PuHuiTi" pitchFamily="34" charset="-120"/>
              </a:rPr>
              <a:t>Creators face challenges in recognizing their most dedicated fans.</a:t>
            </a:r>
            <a:endParaRPr lang="en-US" sz="1530" dirty="0"/>
          </a:p>
        </p:txBody>
      </p:sp>
      <p:sp>
        <p:nvSpPr>
          <p:cNvPr id="12" name="Text 6"/>
          <p:cNvSpPr/>
          <p:nvPr/>
        </p:nvSpPr>
        <p:spPr>
          <a:xfrm>
            <a:off x="9838944" y="5843016"/>
            <a:ext cx="4005072" cy="347472"/>
          </a:xfrm>
          <a:prstGeom prst="rect">
            <a:avLst/>
          </a:prstGeom>
          <a:noFill/>
          <a:ln/>
        </p:spPr>
        <p:txBody>
          <a:bodyPr wrap="none" lIns="0" tIns="0" rIns="0" bIns="0" rtlCol="0" anchor="ctr"/>
          <a:lstStyle/>
          <a:p>
            <a:pPr marL="0" indent="0" algn="ctr">
              <a:lnSpc>
                <a:spcPts val="2680"/>
              </a:lnSpc>
              <a:buNone/>
            </a:pPr>
            <a:r>
              <a:rPr lang="en-US" sz="1920" dirty="0">
                <a:solidFill>
                  <a:srgbClr val="E6E6E6"/>
                </a:solidFill>
                <a:latin typeface="AlibabaPuHuiTi-Alibaba-PuHuiTi" pitchFamily="34" charset="0"/>
                <a:ea typeface="AlibabaPuHuiTi-Alibaba-PuHuiTi" pitchFamily="34" charset="-122"/>
                <a:cs typeface="AlibabaPuHuiTi-Alibaba-PuHuiTi" pitchFamily="34" charset="-120"/>
              </a:rPr>
              <a:t>Privacy Concerns</a:t>
            </a:r>
            <a:endParaRPr lang="en-US" sz="1920" dirty="0"/>
          </a:p>
        </p:txBody>
      </p:sp>
      <p:sp>
        <p:nvSpPr>
          <p:cNvPr id="13" name="Text 7"/>
          <p:cNvSpPr/>
          <p:nvPr/>
        </p:nvSpPr>
        <p:spPr>
          <a:xfrm>
            <a:off x="9838944" y="6355080"/>
            <a:ext cx="4005072" cy="585216"/>
          </a:xfrm>
          <a:prstGeom prst="rect">
            <a:avLst/>
          </a:prstGeom>
          <a:noFill/>
          <a:ln/>
        </p:spPr>
        <p:txBody>
          <a:bodyPr wrap="square" lIns="0" tIns="0" rIns="0" bIns="0" rtlCol="0" anchor="ctr"/>
          <a:lstStyle/>
          <a:p>
            <a:pPr marL="0" indent="0" algn="ctr">
              <a:lnSpc>
                <a:spcPts val="2300"/>
              </a:lnSpc>
              <a:buNone/>
            </a:pPr>
            <a:r>
              <a:rPr lang="en-US" sz="1530" dirty="0">
                <a:solidFill>
                  <a:srgbClr val="E6E6E6"/>
                </a:solidFill>
                <a:latin typeface="AlibabaPuHuiTi-Alibaba-PuHuiTi" pitchFamily="34" charset="0"/>
                <a:ea typeface="AlibabaPuHuiTi-Alibaba-PuHuiTi" pitchFamily="34" charset="-122"/>
                <a:cs typeface="AlibabaPuHuiTi-Alibaba-PuHuiTi" pitchFamily="34" charset="-120"/>
              </a:rPr>
              <a:t>Centralized tracking raises significant privacy concerns for fans.</a:t>
            </a:r>
            <a:endParaRPr lang="en-US" sz="153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5001768" y="2249424"/>
            <a:ext cx="4645152" cy="4645152"/>
          </a:xfrm>
          <a:prstGeom prst="rect">
            <a:avLst/>
          </a:prstGeom>
        </p:spPr>
      </p:pic>
      <p:pic>
        <p:nvPicPr>
          <p:cNvPr id="4" name="Image 2" descr="preencoded.png"/>
          <p:cNvPicPr>
            <a:picLocks noChangeAspect="1"/>
          </p:cNvPicPr>
          <p:nvPr/>
        </p:nvPicPr>
        <p:blipFill>
          <a:blip r:embed="rId5"/>
          <a:stretch>
            <a:fillRect/>
          </a:stretch>
        </p:blipFill>
        <p:spPr>
          <a:xfrm>
            <a:off x="5001768" y="2249424"/>
            <a:ext cx="4645152" cy="4645152"/>
          </a:xfrm>
          <a:prstGeom prst="rect">
            <a:avLst/>
          </a:prstGeom>
        </p:spPr>
      </p:pic>
      <p:pic>
        <p:nvPicPr>
          <p:cNvPr id="5" name="Image 3" descr="preencoded.png"/>
          <p:cNvPicPr>
            <a:picLocks noChangeAspect="1"/>
          </p:cNvPicPr>
          <p:nvPr/>
        </p:nvPicPr>
        <p:blipFill>
          <a:blip r:embed="rId6"/>
          <a:stretch>
            <a:fillRect/>
          </a:stretch>
        </p:blipFill>
        <p:spPr>
          <a:xfrm>
            <a:off x="5001768" y="2249424"/>
            <a:ext cx="4645152" cy="4645152"/>
          </a:xfrm>
          <a:prstGeom prst="rect">
            <a:avLst/>
          </a:prstGeom>
        </p:spPr>
      </p:pic>
      <p:sp>
        <p:nvSpPr>
          <p:cNvPr id="6" name="Text 0"/>
          <p:cNvSpPr/>
          <p:nvPr/>
        </p:nvSpPr>
        <p:spPr>
          <a:xfrm>
            <a:off x="685800" y="1344168"/>
            <a:ext cx="13267944" cy="685800"/>
          </a:xfrm>
          <a:prstGeom prst="rect">
            <a:avLst/>
          </a:prstGeom>
          <a:noFill/>
          <a:ln/>
        </p:spPr>
        <p:txBody>
          <a:bodyPr wrap="none" lIns="0" tIns="0" rIns="0" bIns="0" rtlCol="0" anchor="ctr"/>
          <a:lstStyle/>
          <a:p>
            <a:pPr marL="0" indent="0" algn="l">
              <a:lnSpc>
                <a:spcPts val="5370"/>
              </a:lnSpc>
              <a:buNone/>
            </a:pPr>
            <a:r>
              <a:rPr lang="en-US" sz="3840" dirty="0">
                <a:solidFill>
                  <a:srgbClr val="78F2E6"/>
                </a:solidFill>
                <a:latin typeface="AlibabaPuHuiTi-Alibaba-PuHuiTi" pitchFamily="34" charset="0"/>
                <a:ea typeface="AlibabaPuHuiTi-Alibaba-PuHuiTi" pitchFamily="34" charset="-122"/>
                <a:cs typeface="AlibabaPuHuiTi-Alibaba-PuHuiTi" pitchFamily="34" charset="-120"/>
              </a:rPr>
              <a:t>Enhancing Fan Engagement with Privacy</a:t>
            </a:r>
            <a:endParaRPr lang="en-US" sz="3840" dirty="0"/>
          </a:p>
        </p:txBody>
      </p:sp>
      <p:sp>
        <p:nvSpPr>
          <p:cNvPr id="7" name="Text 1"/>
          <p:cNvSpPr/>
          <p:nvPr/>
        </p:nvSpPr>
        <p:spPr>
          <a:xfrm>
            <a:off x="786384" y="3995928"/>
            <a:ext cx="3538728" cy="347472"/>
          </a:xfrm>
          <a:prstGeom prst="rect">
            <a:avLst/>
          </a:prstGeom>
          <a:noFill/>
          <a:ln/>
        </p:spPr>
        <p:txBody>
          <a:bodyPr wrap="none" lIns="0" tIns="0" rIns="0" bIns="0" rtlCol="0" anchor="ctr"/>
          <a:lstStyle/>
          <a:p>
            <a:pPr marL="0" indent="0" algn="r">
              <a:lnSpc>
                <a:spcPts val="2680"/>
              </a:lnSpc>
              <a:buNone/>
            </a:pPr>
            <a:r>
              <a:rPr lang="en-US" sz="1920" dirty="0">
                <a:solidFill>
                  <a:srgbClr val="E6E6E6"/>
                </a:solidFill>
                <a:latin typeface="AlibabaPuHuiTi-Alibaba-PuHuiTi" pitchFamily="34" charset="0"/>
                <a:ea typeface="AlibabaPuHuiTi-Alibaba-PuHuiTi" pitchFamily="34" charset="-122"/>
                <a:cs typeface="AlibabaPuHuiTi-Alibaba-PuHuiTi" pitchFamily="34" charset="-120"/>
              </a:rPr>
              <a:t>Zero-Knowledge Proofs</a:t>
            </a:r>
            <a:endParaRPr lang="en-US" sz="1920" dirty="0"/>
          </a:p>
        </p:txBody>
      </p:sp>
      <p:sp>
        <p:nvSpPr>
          <p:cNvPr id="8" name="Text 2"/>
          <p:cNvSpPr/>
          <p:nvPr/>
        </p:nvSpPr>
        <p:spPr>
          <a:xfrm>
            <a:off x="786384" y="4562856"/>
            <a:ext cx="3538728" cy="585216"/>
          </a:xfrm>
          <a:prstGeom prst="rect">
            <a:avLst/>
          </a:prstGeom>
          <a:noFill/>
          <a:ln/>
        </p:spPr>
        <p:txBody>
          <a:bodyPr wrap="square" lIns="0" tIns="0" rIns="0" bIns="0" rtlCol="0" anchor="ctr"/>
          <a:lstStyle/>
          <a:p>
            <a:pPr marL="0" indent="0" algn="r">
              <a:lnSpc>
                <a:spcPts val="2300"/>
              </a:lnSpc>
              <a:buNone/>
            </a:pPr>
            <a:r>
              <a:rPr lang="en-US" sz="1530" dirty="0">
                <a:solidFill>
                  <a:srgbClr val="E6E6E6"/>
                </a:solidFill>
                <a:latin typeface="AlibabaPuHuiTi-Alibaba-PuHuiTi" pitchFamily="34" charset="0"/>
                <a:ea typeface="AlibabaPuHuiTi-Alibaba-PuHuiTi" pitchFamily="34" charset="-122"/>
                <a:cs typeface="AlibabaPuHuiTi-Alibaba-PuHuiTi" pitchFamily="34" charset="-120"/>
              </a:rPr>
              <a:t>Verify fan activities without exposing personal information.</a:t>
            </a:r>
            <a:endParaRPr lang="en-US" sz="1530" dirty="0"/>
          </a:p>
        </p:txBody>
      </p:sp>
      <p:sp>
        <p:nvSpPr>
          <p:cNvPr id="9" name="Text 3"/>
          <p:cNvSpPr/>
          <p:nvPr/>
        </p:nvSpPr>
        <p:spPr>
          <a:xfrm>
            <a:off x="6053328" y="4407408"/>
            <a:ext cx="146304" cy="329184"/>
          </a:xfrm>
          <a:prstGeom prst="rect">
            <a:avLst/>
          </a:prstGeom>
          <a:noFill/>
          <a:ln/>
        </p:spPr>
        <p:txBody>
          <a:bodyPr wrap="none" lIns="0" tIns="0" rIns="0" bIns="0" rtlCol="0" anchor="ctr"/>
          <a:lstStyle/>
          <a:p>
            <a:pPr marL="0" indent="0" algn="l">
              <a:lnSpc>
                <a:spcPts val="2300"/>
              </a:lnSpc>
              <a:buNone/>
            </a:pPr>
            <a:r>
              <a:rPr lang="en-US" sz="1920" dirty="0">
                <a:solidFill>
                  <a:srgbClr val="FFFFFF"/>
                </a:solidFill>
                <a:latin typeface="AlibabaPuHuiTi-Alibaba-PuHuiTi" pitchFamily="34" charset="0"/>
                <a:ea typeface="AlibabaPuHuiTi-Alibaba-PuHuiTi" pitchFamily="34" charset="-122"/>
                <a:cs typeface="AlibabaPuHuiTi-Alibaba-PuHuiTi" pitchFamily="34" charset="-120"/>
              </a:rPr>
              <a:t>1</a:t>
            </a:r>
            <a:endParaRPr lang="en-US" sz="1920" dirty="0"/>
          </a:p>
        </p:txBody>
      </p:sp>
      <p:sp>
        <p:nvSpPr>
          <p:cNvPr id="10" name="Text 4"/>
          <p:cNvSpPr/>
          <p:nvPr/>
        </p:nvSpPr>
        <p:spPr>
          <a:xfrm>
            <a:off x="7845552" y="3374136"/>
            <a:ext cx="146304" cy="329184"/>
          </a:xfrm>
          <a:prstGeom prst="rect">
            <a:avLst/>
          </a:prstGeom>
          <a:noFill/>
          <a:ln/>
        </p:spPr>
        <p:txBody>
          <a:bodyPr wrap="none" lIns="0" tIns="0" rIns="0" bIns="0" rtlCol="0" anchor="ctr"/>
          <a:lstStyle/>
          <a:p>
            <a:pPr marL="0" indent="0" algn="l">
              <a:lnSpc>
                <a:spcPts val="2300"/>
              </a:lnSpc>
              <a:buNone/>
            </a:pPr>
            <a:r>
              <a:rPr lang="en-US" sz="1920" dirty="0">
                <a:solidFill>
                  <a:srgbClr val="FFFFFF"/>
                </a:solidFill>
                <a:latin typeface="AlibabaPuHuiTi-Alibaba-PuHuiTi" pitchFamily="34" charset="0"/>
                <a:ea typeface="AlibabaPuHuiTi-Alibaba-PuHuiTi" pitchFamily="34" charset="-122"/>
                <a:cs typeface="AlibabaPuHuiTi-Alibaba-PuHuiTi" pitchFamily="34" charset="-120"/>
              </a:rPr>
              <a:t>2</a:t>
            </a:r>
            <a:endParaRPr lang="en-US" sz="1920" dirty="0"/>
          </a:p>
        </p:txBody>
      </p:sp>
      <p:sp>
        <p:nvSpPr>
          <p:cNvPr id="11" name="Text 5"/>
          <p:cNvSpPr/>
          <p:nvPr/>
        </p:nvSpPr>
        <p:spPr>
          <a:xfrm>
            <a:off x="7845552" y="5440680"/>
            <a:ext cx="146304" cy="329184"/>
          </a:xfrm>
          <a:prstGeom prst="rect">
            <a:avLst/>
          </a:prstGeom>
          <a:noFill/>
          <a:ln/>
        </p:spPr>
        <p:txBody>
          <a:bodyPr wrap="none" lIns="0" tIns="0" rIns="0" bIns="0" rtlCol="0" anchor="ctr"/>
          <a:lstStyle/>
          <a:p>
            <a:pPr marL="0" indent="0" algn="l">
              <a:lnSpc>
                <a:spcPts val="2300"/>
              </a:lnSpc>
              <a:buNone/>
            </a:pPr>
            <a:r>
              <a:rPr lang="en-US" sz="1920" dirty="0">
                <a:solidFill>
                  <a:srgbClr val="FFFFFF"/>
                </a:solidFill>
                <a:latin typeface="AlibabaPuHuiTi-Alibaba-PuHuiTi" pitchFamily="34" charset="0"/>
                <a:ea typeface="AlibabaPuHuiTi-Alibaba-PuHuiTi" pitchFamily="34" charset="-122"/>
                <a:cs typeface="AlibabaPuHuiTi-Alibaba-PuHuiTi" pitchFamily="34" charset="-120"/>
              </a:rPr>
              <a:t>3</a:t>
            </a:r>
            <a:endParaRPr lang="en-US" sz="1920" dirty="0"/>
          </a:p>
        </p:txBody>
      </p:sp>
      <p:sp>
        <p:nvSpPr>
          <p:cNvPr id="12" name="Text 6"/>
          <p:cNvSpPr/>
          <p:nvPr/>
        </p:nvSpPr>
        <p:spPr>
          <a:xfrm>
            <a:off x="9930384" y="2761488"/>
            <a:ext cx="3922776" cy="347472"/>
          </a:xfrm>
          <a:prstGeom prst="rect">
            <a:avLst/>
          </a:prstGeom>
          <a:noFill/>
          <a:ln/>
        </p:spPr>
        <p:txBody>
          <a:bodyPr wrap="none" lIns="0" tIns="0" rIns="0" bIns="0" rtlCol="0" anchor="ctr"/>
          <a:lstStyle/>
          <a:p>
            <a:pPr marL="0" indent="0" algn="l">
              <a:lnSpc>
                <a:spcPts val="2680"/>
              </a:lnSpc>
              <a:buNone/>
            </a:pPr>
            <a:r>
              <a:rPr lang="en-US" sz="1920" dirty="0">
                <a:solidFill>
                  <a:srgbClr val="E6E6E6"/>
                </a:solidFill>
                <a:latin typeface="AlibabaPuHuiTi-Alibaba-PuHuiTi" pitchFamily="34" charset="0"/>
                <a:ea typeface="AlibabaPuHuiTi-Alibaba-PuHuiTi" pitchFamily="34" charset="-122"/>
                <a:cs typeface="AlibabaPuHuiTi-Alibaba-PuHuiTi" pitchFamily="34" charset="-120"/>
              </a:rPr>
              <a:t>Built on Secure Protocols</a:t>
            </a:r>
            <a:endParaRPr lang="en-US" sz="1920" dirty="0"/>
          </a:p>
        </p:txBody>
      </p:sp>
      <p:sp>
        <p:nvSpPr>
          <p:cNvPr id="13" name="Text 7"/>
          <p:cNvSpPr/>
          <p:nvPr/>
        </p:nvSpPr>
        <p:spPr>
          <a:xfrm>
            <a:off x="9930384" y="3328416"/>
            <a:ext cx="3922776" cy="585216"/>
          </a:xfrm>
          <a:prstGeom prst="rect">
            <a:avLst/>
          </a:prstGeom>
          <a:noFill/>
          <a:ln/>
        </p:spPr>
        <p:txBody>
          <a:bodyPr wrap="square" lIns="0" tIns="0" rIns="0" bIns="0" rtlCol="0" anchor="ctr"/>
          <a:lstStyle/>
          <a:p>
            <a:pPr marL="0" indent="0" algn="l">
              <a:lnSpc>
                <a:spcPts val="2300"/>
              </a:lnSpc>
              <a:buNone/>
            </a:pPr>
            <a:r>
              <a:rPr lang="en-US" sz="1530" dirty="0">
                <a:solidFill>
                  <a:srgbClr val="E6E6E6"/>
                </a:solidFill>
                <a:latin typeface="AlibabaPuHuiTi-Alibaba-PuHuiTi" pitchFamily="34" charset="0"/>
                <a:ea typeface="AlibabaPuHuiTi-Alibaba-PuHuiTi" pitchFamily="34" charset="-122"/>
                <a:cs typeface="AlibabaPuHuiTi-Alibaba-PuHuiTi" pitchFamily="34" charset="-120"/>
              </a:rPr>
              <a:t>Utilizes the Reclaim Protocol and zkTLS for data privacy.</a:t>
            </a:r>
            <a:endParaRPr lang="en-US" sz="1530" dirty="0"/>
          </a:p>
        </p:txBody>
      </p:sp>
      <p:sp>
        <p:nvSpPr>
          <p:cNvPr id="14" name="Text 8"/>
          <p:cNvSpPr/>
          <p:nvPr/>
        </p:nvSpPr>
        <p:spPr>
          <a:xfrm>
            <a:off x="9930384" y="5230368"/>
            <a:ext cx="3922776" cy="347472"/>
          </a:xfrm>
          <a:prstGeom prst="rect">
            <a:avLst/>
          </a:prstGeom>
          <a:noFill/>
          <a:ln/>
        </p:spPr>
        <p:txBody>
          <a:bodyPr wrap="none" lIns="0" tIns="0" rIns="0" bIns="0" rtlCol="0" anchor="ctr"/>
          <a:lstStyle/>
          <a:p>
            <a:pPr marL="0" indent="0" algn="l">
              <a:lnSpc>
                <a:spcPts val="2680"/>
              </a:lnSpc>
              <a:buNone/>
            </a:pPr>
            <a:r>
              <a:rPr lang="en-US" sz="1920" dirty="0">
                <a:solidFill>
                  <a:srgbClr val="E6E6E6"/>
                </a:solidFill>
                <a:latin typeface="AlibabaPuHuiTi-Alibaba-PuHuiTi" pitchFamily="34" charset="0"/>
                <a:ea typeface="AlibabaPuHuiTi-Alibaba-PuHuiTi" pitchFamily="34" charset="-122"/>
                <a:cs typeface="AlibabaPuHuiTi-Alibaba-PuHuiTi" pitchFamily="34" charset="-120"/>
              </a:rPr>
              <a:t>Empowered User Sharing</a:t>
            </a:r>
            <a:endParaRPr lang="en-US" sz="1920" dirty="0"/>
          </a:p>
        </p:txBody>
      </p:sp>
      <p:sp>
        <p:nvSpPr>
          <p:cNvPr id="15" name="Text 9"/>
          <p:cNvSpPr/>
          <p:nvPr/>
        </p:nvSpPr>
        <p:spPr>
          <a:xfrm>
            <a:off x="9930384" y="5797296"/>
            <a:ext cx="3922776" cy="585216"/>
          </a:xfrm>
          <a:prstGeom prst="rect">
            <a:avLst/>
          </a:prstGeom>
          <a:noFill/>
          <a:ln/>
        </p:spPr>
        <p:txBody>
          <a:bodyPr wrap="square" lIns="0" tIns="0" rIns="0" bIns="0" rtlCol="0" anchor="ctr"/>
          <a:lstStyle/>
          <a:p>
            <a:pPr marL="0" indent="0" algn="l">
              <a:lnSpc>
                <a:spcPts val="2300"/>
              </a:lnSpc>
              <a:buNone/>
            </a:pPr>
            <a:r>
              <a:rPr lang="en-US" sz="1530" dirty="0">
                <a:solidFill>
                  <a:srgbClr val="E6E6E6"/>
                </a:solidFill>
                <a:latin typeface="AlibabaPuHuiTi-Alibaba-PuHuiTi" pitchFamily="34" charset="0"/>
                <a:ea typeface="AlibabaPuHuiTi-Alibaba-PuHuiTi" pitchFamily="34" charset="-122"/>
                <a:cs typeface="AlibabaPuHuiTi-Alibaba-PuHuiTi" pitchFamily="34" charset="-120"/>
              </a:rPr>
              <a:t>Share fandom credentials without compromising identity.</a:t>
            </a:r>
            <a:endParaRPr lang="en-US" sz="153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5800" y="2670048"/>
            <a:ext cx="6537960" cy="1847088"/>
          </a:xfrm>
          <a:prstGeom prst="rect">
            <a:avLst/>
          </a:prstGeom>
        </p:spPr>
      </p:pic>
      <p:pic>
        <p:nvPicPr>
          <p:cNvPr id="5" name="Image 3" descr="preencoded.png"/>
          <p:cNvPicPr>
            <a:picLocks noChangeAspect="1"/>
          </p:cNvPicPr>
          <p:nvPr/>
        </p:nvPicPr>
        <p:blipFill>
          <a:blip r:embed="rId6"/>
          <a:stretch>
            <a:fillRect/>
          </a:stretch>
        </p:blipFill>
        <p:spPr>
          <a:xfrm>
            <a:off x="685800" y="4709160"/>
            <a:ext cx="6537960" cy="1554480"/>
          </a:xfrm>
          <a:prstGeom prst="rect">
            <a:avLst/>
          </a:prstGeom>
        </p:spPr>
      </p:pic>
      <p:pic>
        <p:nvPicPr>
          <p:cNvPr id="6" name="Image 4" descr="preencoded.png"/>
          <p:cNvPicPr>
            <a:picLocks noChangeAspect="1"/>
          </p:cNvPicPr>
          <p:nvPr/>
        </p:nvPicPr>
        <p:blipFill>
          <a:blip r:embed="rId5"/>
          <a:stretch>
            <a:fillRect/>
          </a:stretch>
        </p:blipFill>
        <p:spPr>
          <a:xfrm>
            <a:off x="7415784" y="2670048"/>
            <a:ext cx="6537960" cy="1847088"/>
          </a:xfrm>
          <a:prstGeom prst="rect">
            <a:avLst/>
          </a:prstGeom>
        </p:spPr>
      </p:pic>
      <p:pic>
        <p:nvPicPr>
          <p:cNvPr id="7" name="Image 5" descr="preencoded.png"/>
          <p:cNvPicPr>
            <a:picLocks noChangeAspect="1"/>
          </p:cNvPicPr>
          <p:nvPr/>
        </p:nvPicPr>
        <p:blipFill>
          <a:blip r:embed="rId6"/>
          <a:stretch>
            <a:fillRect/>
          </a:stretch>
        </p:blipFill>
        <p:spPr>
          <a:xfrm>
            <a:off x="7415784" y="4709160"/>
            <a:ext cx="6537960" cy="1554480"/>
          </a:xfrm>
          <a:prstGeom prst="rect">
            <a:avLst/>
          </a:prstGeom>
        </p:spPr>
      </p:pic>
      <p:sp>
        <p:nvSpPr>
          <p:cNvPr id="8" name="Text 0"/>
          <p:cNvSpPr/>
          <p:nvPr/>
        </p:nvSpPr>
        <p:spPr>
          <a:xfrm>
            <a:off x="685800" y="1764792"/>
            <a:ext cx="13267944" cy="685800"/>
          </a:xfrm>
          <a:prstGeom prst="rect">
            <a:avLst/>
          </a:prstGeom>
          <a:noFill/>
          <a:ln/>
        </p:spPr>
        <p:txBody>
          <a:bodyPr wrap="none" lIns="0" tIns="0" rIns="0" bIns="0" rtlCol="0" anchor="ctr"/>
          <a:lstStyle/>
          <a:p>
            <a:pPr marL="0" indent="0" algn="l">
              <a:lnSpc>
                <a:spcPts val="5370"/>
              </a:lnSpc>
              <a:buNone/>
            </a:pPr>
            <a:r>
              <a:rPr lang="en-US" sz="3840" dirty="0">
                <a:solidFill>
                  <a:srgbClr val="78F2E6"/>
                </a:solidFill>
                <a:latin typeface="AlibabaPuHuiTi-Alibaba-PuHuiTi" pitchFamily="34" charset="0"/>
                <a:ea typeface="AlibabaPuHuiTi-Alibaba-PuHuiTi" pitchFamily="34" charset="-122"/>
                <a:cs typeface="AlibabaPuHuiTi-Alibaba-PuHuiTi" pitchFamily="34" charset="-120"/>
              </a:rPr>
              <a:t>How It Works</a:t>
            </a:r>
            <a:endParaRPr lang="en-US" sz="3840" dirty="0"/>
          </a:p>
        </p:txBody>
      </p:sp>
      <p:sp>
        <p:nvSpPr>
          <p:cNvPr id="9" name="Text 1"/>
          <p:cNvSpPr/>
          <p:nvPr/>
        </p:nvSpPr>
        <p:spPr>
          <a:xfrm>
            <a:off x="914400" y="2889504"/>
            <a:ext cx="6089904" cy="347472"/>
          </a:xfrm>
          <a:prstGeom prst="rect">
            <a:avLst/>
          </a:prstGeom>
          <a:noFill/>
          <a:ln/>
        </p:spPr>
        <p:txBody>
          <a:bodyPr wrap="none" lIns="0" tIns="0" rIns="0" bIns="0" rtlCol="0" anchor="ctr"/>
          <a:lstStyle/>
          <a:p>
            <a:pPr marL="0" indent="0" algn="l">
              <a:lnSpc>
                <a:spcPts val="2680"/>
              </a:lnSpc>
              <a:buNone/>
            </a:pPr>
            <a:r>
              <a:rPr lang="en-US" sz="1920" dirty="0">
                <a:solidFill>
                  <a:srgbClr val="E6E6E6"/>
                </a:solidFill>
                <a:latin typeface="AlibabaPuHuiTi-Alibaba-PuHuiTi" pitchFamily="34" charset="0"/>
                <a:ea typeface="AlibabaPuHuiTi-Alibaba-PuHuiTi" pitchFamily="34" charset="-122"/>
                <a:cs typeface="AlibabaPuHuiTi-Alibaba-PuHuiTi" pitchFamily="34" charset="-120"/>
              </a:rPr>
              <a:t>Connect Wallets</a:t>
            </a:r>
            <a:endParaRPr lang="en-US" sz="1920" dirty="0"/>
          </a:p>
        </p:txBody>
      </p:sp>
      <p:sp>
        <p:nvSpPr>
          <p:cNvPr id="10" name="Text 2"/>
          <p:cNvSpPr/>
          <p:nvPr/>
        </p:nvSpPr>
        <p:spPr>
          <a:xfrm>
            <a:off x="914400" y="3410712"/>
            <a:ext cx="6089904" cy="585216"/>
          </a:xfrm>
          <a:prstGeom prst="rect">
            <a:avLst/>
          </a:prstGeom>
          <a:noFill/>
          <a:ln/>
        </p:spPr>
        <p:txBody>
          <a:bodyPr wrap="square" lIns="0" tIns="0" rIns="0" bIns="0" rtlCol="0" anchor="ctr"/>
          <a:lstStyle/>
          <a:p>
            <a:pPr marL="0" indent="0" algn="l">
              <a:lnSpc>
                <a:spcPts val="2300"/>
              </a:lnSpc>
              <a:buNone/>
            </a:pPr>
            <a:r>
              <a:rPr lang="en-US" sz="1530" dirty="0">
                <a:solidFill>
                  <a:srgbClr val="E6E6E6"/>
                </a:solidFill>
                <a:latin typeface="AlibabaPuHuiTi-Alibaba-PuHuiTi" pitchFamily="34" charset="0"/>
                <a:ea typeface="AlibabaPuHuiTi-Alibaba-PuHuiTi" pitchFamily="34" charset="-122"/>
                <a:cs typeface="AlibabaPuHuiTi-Alibaba-PuHuiTi" pitchFamily="34" charset="-120"/>
              </a:rPr>
              <a:t>Users connect their digital wallets using WalletConnect, streamlining the authentication process securely.</a:t>
            </a:r>
            <a:endParaRPr lang="en-US" sz="1530" dirty="0"/>
          </a:p>
        </p:txBody>
      </p:sp>
      <p:sp>
        <p:nvSpPr>
          <p:cNvPr id="11" name="Text 3"/>
          <p:cNvSpPr/>
          <p:nvPr/>
        </p:nvSpPr>
        <p:spPr>
          <a:xfrm>
            <a:off x="914400" y="4928616"/>
            <a:ext cx="6089904" cy="347472"/>
          </a:xfrm>
          <a:prstGeom prst="rect">
            <a:avLst/>
          </a:prstGeom>
          <a:noFill/>
          <a:ln/>
        </p:spPr>
        <p:txBody>
          <a:bodyPr wrap="none" lIns="0" tIns="0" rIns="0" bIns="0" rtlCol="0" anchor="ctr"/>
          <a:lstStyle/>
          <a:p>
            <a:pPr marL="0" indent="0" algn="l">
              <a:lnSpc>
                <a:spcPts val="2680"/>
              </a:lnSpc>
              <a:buNone/>
            </a:pPr>
            <a:r>
              <a:rPr lang="en-US" sz="1920" dirty="0">
                <a:solidFill>
                  <a:srgbClr val="E6E6E6"/>
                </a:solidFill>
                <a:latin typeface="AlibabaPuHuiTi-Alibaba-PuHuiTi" pitchFamily="34" charset="0"/>
                <a:ea typeface="AlibabaPuHuiTi-Alibaba-PuHuiTi" pitchFamily="34" charset="-122"/>
                <a:cs typeface="AlibabaPuHuiTi-Alibaba-PuHuiTi" pitchFamily="34" charset="-120"/>
              </a:rPr>
              <a:t>Generate Proof</a:t>
            </a:r>
            <a:endParaRPr lang="en-US" sz="1920" dirty="0"/>
          </a:p>
        </p:txBody>
      </p:sp>
      <p:sp>
        <p:nvSpPr>
          <p:cNvPr id="12" name="Text 4"/>
          <p:cNvSpPr/>
          <p:nvPr/>
        </p:nvSpPr>
        <p:spPr>
          <a:xfrm>
            <a:off x="914400" y="5449824"/>
            <a:ext cx="6089904" cy="585216"/>
          </a:xfrm>
          <a:prstGeom prst="rect">
            <a:avLst/>
          </a:prstGeom>
          <a:noFill/>
          <a:ln/>
        </p:spPr>
        <p:txBody>
          <a:bodyPr wrap="square" lIns="0" tIns="0" rIns="0" bIns="0" rtlCol="0" anchor="ctr"/>
          <a:lstStyle/>
          <a:p>
            <a:pPr marL="0" indent="0" algn="l">
              <a:lnSpc>
                <a:spcPts val="2300"/>
              </a:lnSpc>
              <a:buNone/>
            </a:pPr>
            <a:r>
              <a:rPr lang="en-US" sz="1530" dirty="0">
                <a:solidFill>
                  <a:srgbClr val="E6E6E6"/>
                </a:solidFill>
                <a:latin typeface="AlibabaPuHuiTi-Alibaba-PuHuiTi" pitchFamily="34" charset="0"/>
                <a:ea typeface="AlibabaPuHuiTi-Alibaba-PuHuiTi" pitchFamily="34" charset="-122"/>
                <a:cs typeface="AlibabaPuHuiTi-Alibaba-PuHuiTi" pitchFamily="34" charset="-120"/>
              </a:rPr>
              <a:t>A zk-proof of engagement is generated, which users can share with creators or communities for verification.</a:t>
            </a:r>
            <a:endParaRPr lang="en-US" sz="1530" dirty="0"/>
          </a:p>
        </p:txBody>
      </p:sp>
      <p:sp>
        <p:nvSpPr>
          <p:cNvPr id="13" name="Text 5"/>
          <p:cNvSpPr/>
          <p:nvPr/>
        </p:nvSpPr>
        <p:spPr>
          <a:xfrm>
            <a:off x="7644384" y="2889504"/>
            <a:ext cx="6089904" cy="347472"/>
          </a:xfrm>
          <a:prstGeom prst="rect">
            <a:avLst/>
          </a:prstGeom>
          <a:noFill/>
          <a:ln/>
        </p:spPr>
        <p:txBody>
          <a:bodyPr wrap="none" lIns="0" tIns="0" rIns="0" bIns="0" rtlCol="0" anchor="ctr"/>
          <a:lstStyle/>
          <a:p>
            <a:pPr marL="0" indent="0" algn="l">
              <a:lnSpc>
                <a:spcPts val="2680"/>
              </a:lnSpc>
              <a:buNone/>
            </a:pPr>
            <a:r>
              <a:rPr lang="en-US" sz="1920" dirty="0">
                <a:solidFill>
                  <a:srgbClr val="E6E6E6"/>
                </a:solidFill>
                <a:latin typeface="AlibabaPuHuiTi-Alibaba-PuHuiTi" pitchFamily="34" charset="0"/>
                <a:ea typeface="AlibabaPuHuiTi-Alibaba-PuHuiTi" pitchFamily="34" charset="-122"/>
                <a:cs typeface="AlibabaPuHuiTi-Alibaba-PuHuiTi" pitchFamily="34" charset="-120"/>
              </a:rPr>
              <a:t>Scan Codes</a:t>
            </a:r>
            <a:endParaRPr lang="en-US" sz="1920" dirty="0"/>
          </a:p>
        </p:txBody>
      </p:sp>
      <p:sp>
        <p:nvSpPr>
          <p:cNvPr id="14" name="Text 6"/>
          <p:cNvSpPr/>
          <p:nvPr/>
        </p:nvSpPr>
        <p:spPr>
          <a:xfrm>
            <a:off x="7644384" y="3410712"/>
            <a:ext cx="6089904" cy="877824"/>
          </a:xfrm>
          <a:prstGeom prst="rect">
            <a:avLst/>
          </a:prstGeom>
          <a:noFill/>
          <a:ln/>
        </p:spPr>
        <p:txBody>
          <a:bodyPr wrap="square" lIns="0" tIns="0" rIns="0" bIns="0" rtlCol="0" anchor="ctr"/>
          <a:lstStyle/>
          <a:p>
            <a:pPr marL="0" indent="0" algn="l">
              <a:lnSpc>
                <a:spcPts val="2300"/>
              </a:lnSpc>
              <a:buNone/>
            </a:pPr>
            <a:r>
              <a:rPr lang="en-US" sz="1530" dirty="0">
                <a:solidFill>
                  <a:srgbClr val="E6E6E6"/>
                </a:solidFill>
                <a:latin typeface="AlibabaPuHuiTi-Alibaba-PuHuiTi" pitchFamily="34" charset="0"/>
                <a:ea typeface="AlibabaPuHuiTi-Alibaba-PuHuiTi" pitchFamily="34" charset="-122"/>
                <a:cs typeface="AlibabaPuHuiTi-Alibaba-PuHuiTi" pitchFamily="34" charset="-120"/>
              </a:rPr>
              <a:t>The app scans QR codes or fetches data directly from various platforms, making it easy for users to gather proof of engagement.</a:t>
            </a:r>
            <a:endParaRPr lang="en-US" sz="1530" dirty="0"/>
          </a:p>
        </p:txBody>
      </p:sp>
      <p:sp>
        <p:nvSpPr>
          <p:cNvPr id="15" name="Text 7"/>
          <p:cNvSpPr/>
          <p:nvPr/>
        </p:nvSpPr>
        <p:spPr>
          <a:xfrm>
            <a:off x="7644384" y="4928616"/>
            <a:ext cx="6089904" cy="347472"/>
          </a:xfrm>
          <a:prstGeom prst="rect">
            <a:avLst/>
          </a:prstGeom>
          <a:noFill/>
          <a:ln/>
        </p:spPr>
        <p:txBody>
          <a:bodyPr wrap="none" lIns="0" tIns="0" rIns="0" bIns="0" rtlCol="0" anchor="ctr"/>
          <a:lstStyle/>
          <a:p>
            <a:pPr marL="0" indent="0" algn="l">
              <a:lnSpc>
                <a:spcPts val="2680"/>
              </a:lnSpc>
              <a:buNone/>
            </a:pPr>
            <a:r>
              <a:rPr lang="en-US" sz="1920" dirty="0">
                <a:solidFill>
                  <a:srgbClr val="E6E6E6"/>
                </a:solidFill>
                <a:latin typeface="AlibabaPuHuiTi-Alibaba-PuHuiTi" pitchFamily="34" charset="0"/>
                <a:ea typeface="AlibabaPuHuiTi-Alibaba-PuHuiTi" pitchFamily="34" charset="-122"/>
                <a:cs typeface="AlibabaPuHuiTi-Alibaba-PuHuiTi" pitchFamily="34" charset="-120"/>
              </a:rPr>
              <a:t>Enhance Trust</a:t>
            </a:r>
            <a:endParaRPr lang="en-US" sz="1920" dirty="0"/>
          </a:p>
        </p:txBody>
      </p:sp>
      <p:sp>
        <p:nvSpPr>
          <p:cNvPr id="16" name="Text 8"/>
          <p:cNvSpPr/>
          <p:nvPr/>
        </p:nvSpPr>
        <p:spPr>
          <a:xfrm>
            <a:off x="7644384" y="5449824"/>
            <a:ext cx="6089904" cy="585216"/>
          </a:xfrm>
          <a:prstGeom prst="rect">
            <a:avLst/>
          </a:prstGeom>
          <a:noFill/>
          <a:ln/>
        </p:spPr>
        <p:txBody>
          <a:bodyPr wrap="square" lIns="0" tIns="0" rIns="0" bIns="0" rtlCol="0" anchor="ctr"/>
          <a:lstStyle/>
          <a:p>
            <a:pPr marL="0" indent="0" algn="l">
              <a:lnSpc>
                <a:spcPts val="2300"/>
              </a:lnSpc>
              <a:buNone/>
            </a:pPr>
            <a:r>
              <a:rPr lang="en-US" sz="1530" dirty="0">
                <a:solidFill>
                  <a:srgbClr val="E6E6E6"/>
                </a:solidFill>
                <a:latin typeface="AlibabaPuHuiTi-Alibaba-PuHuiTi" pitchFamily="34" charset="0"/>
                <a:ea typeface="AlibabaPuHuiTi-Alibaba-PuHuiTi" pitchFamily="34" charset="-122"/>
                <a:cs typeface="AlibabaPuHuiTi-Alibaba-PuHuiTi" pitchFamily="34" charset="-120"/>
              </a:rPr>
              <a:t>This proof is not only shareable but also verifiable, enhancing trust within the fan community.</a:t>
            </a:r>
            <a:endParaRPr lang="en-US" sz="153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656064" y="0"/>
            <a:ext cx="4974336" cy="8238744"/>
          </a:xfrm>
          <a:prstGeom prst="rect">
            <a:avLst/>
          </a:prstGeom>
        </p:spPr>
      </p:pic>
      <p:pic>
        <p:nvPicPr>
          <p:cNvPr id="4" name="Image 2" descr="preencoded.png"/>
          <p:cNvPicPr>
            <a:picLocks noChangeAspect="1"/>
          </p:cNvPicPr>
          <p:nvPr/>
        </p:nvPicPr>
        <p:blipFill>
          <a:blip r:embed="rId5"/>
          <a:stretch>
            <a:fillRect/>
          </a:stretch>
        </p:blipFill>
        <p:spPr>
          <a:xfrm>
            <a:off x="704088" y="3200400"/>
            <a:ext cx="4023360" cy="1499616"/>
          </a:xfrm>
          <a:prstGeom prst="rect">
            <a:avLst/>
          </a:prstGeom>
        </p:spPr>
      </p:pic>
      <p:pic>
        <p:nvPicPr>
          <p:cNvPr id="5" name="Image 3" descr="preencoded.png"/>
          <p:cNvPicPr>
            <a:picLocks noChangeAspect="1"/>
          </p:cNvPicPr>
          <p:nvPr/>
        </p:nvPicPr>
        <p:blipFill>
          <a:blip r:embed="rId5"/>
          <a:stretch>
            <a:fillRect/>
          </a:stretch>
        </p:blipFill>
        <p:spPr>
          <a:xfrm>
            <a:off x="704088" y="4919472"/>
            <a:ext cx="4023360" cy="1499616"/>
          </a:xfrm>
          <a:prstGeom prst="rect">
            <a:avLst/>
          </a:prstGeom>
        </p:spPr>
      </p:pic>
      <p:pic>
        <p:nvPicPr>
          <p:cNvPr id="6" name="Image 4" descr="preencoded.png"/>
          <p:cNvPicPr>
            <a:picLocks noChangeAspect="1"/>
          </p:cNvPicPr>
          <p:nvPr/>
        </p:nvPicPr>
        <p:blipFill>
          <a:blip r:embed="rId5"/>
          <a:stretch>
            <a:fillRect/>
          </a:stretch>
        </p:blipFill>
        <p:spPr>
          <a:xfrm>
            <a:off x="4946904" y="3200400"/>
            <a:ext cx="4023360" cy="1499616"/>
          </a:xfrm>
          <a:prstGeom prst="rect">
            <a:avLst/>
          </a:prstGeom>
        </p:spPr>
      </p:pic>
      <p:pic>
        <p:nvPicPr>
          <p:cNvPr id="7" name="Image 5" descr="preencoded.png"/>
          <p:cNvPicPr>
            <a:picLocks noChangeAspect="1"/>
          </p:cNvPicPr>
          <p:nvPr/>
        </p:nvPicPr>
        <p:blipFill>
          <a:blip r:embed="rId5"/>
          <a:stretch>
            <a:fillRect/>
          </a:stretch>
        </p:blipFill>
        <p:spPr>
          <a:xfrm>
            <a:off x="4946904" y="4919472"/>
            <a:ext cx="4023360" cy="1499616"/>
          </a:xfrm>
          <a:prstGeom prst="rect">
            <a:avLst/>
          </a:prstGeom>
        </p:spPr>
      </p:pic>
      <p:pic>
        <p:nvPicPr>
          <p:cNvPr id="8" name="Image 6" descr="preencoded.png"/>
          <p:cNvPicPr>
            <a:picLocks noChangeAspect="1"/>
          </p:cNvPicPr>
          <p:nvPr/>
        </p:nvPicPr>
        <p:blipFill>
          <a:blip r:embed="rId6"/>
          <a:stretch>
            <a:fillRect/>
          </a:stretch>
        </p:blipFill>
        <p:spPr>
          <a:xfrm>
            <a:off x="1481328" y="3392424"/>
            <a:ext cx="3044952" cy="1106424"/>
          </a:xfrm>
          <a:prstGeom prst="rect">
            <a:avLst/>
          </a:prstGeom>
        </p:spPr>
      </p:pic>
      <p:pic>
        <p:nvPicPr>
          <p:cNvPr id="9" name="Image 7" descr="preencoded.png"/>
          <p:cNvPicPr>
            <a:picLocks noChangeAspect="1"/>
          </p:cNvPicPr>
          <p:nvPr/>
        </p:nvPicPr>
        <p:blipFill>
          <a:blip r:embed="rId6"/>
          <a:stretch>
            <a:fillRect/>
          </a:stretch>
        </p:blipFill>
        <p:spPr>
          <a:xfrm>
            <a:off x="1481328" y="5111496"/>
            <a:ext cx="3044952" cy="1106424"/>
          </a:xfrm>
          <a:prstGeom prst="rect">
            <a:avLst/>
          </a:prstGeom>
        </p:spPr>
      </p:pic>
      <p:pic>
        <p:nvPicPr>
          <p:cNvPr id="10" name="Image 8" descr="preencoded.png"/>
          <p:cNvPicPr>
            <a:picLocks noChangeAspect="1"/>
          </p:cNvPicPr>
          <p:nvPr/>
        </p:nvPicPr>
        <p:blipFill>
          <a:blip r:embed="rId6"/>
          <a:stretch>
            <a:fillRect/>
          </a:stretch>
        </p:blipFill>
        <p:spPr>
          <a:xfrm>
            <a:off x="5724144" y="3392424"/>
            <a:ext cx="3044952" cy="1106424"/>
          </a:xfrm>
          <a:prstGeom prst="rect">
            <a:avLst/>
          </a:prstGeom>
        </p:spPr>
      </p:pic>
      <p:pic>
        <p:nvPicPr>
          <p:cNvPr id="11" name="Image 9" descr="preencoded.png"/>
          <p:cNvPicPr>
            <a:picLocks noChangeAspect="1"/>
          </p:cNvPicPr>
          <p:nvPr/>
        </p:nvPicPr>
        <p:blipFill>
          <a:blip r:embed="rId6"/>
          <a:stretch>
            <a:fillRect/>
          </a:stretch>
        </p:blipFill>
        <p:spPr>
          <a:xfrm>
            <a:off x="5724144" y="5111496"/>
            <a:ext cx="3044952" cy="1106424"/>
          </a:xfrm>
          <a:prstGeom prst="rect">
            <a:avLst/>
          </a:prstGeom>
        </p:spPr>
      </p:pic>
      <p:pic>
        <p:nvPicPr>
          <p:cNvPr id="12" name="Image 10" descr="preencoded.png"/>
          <p:cNvPicPr>
            <a:picLocks noChangeAspect="1"/>
          </p:cNvPicPr>
          <p:nvPr/>
        </p:nvPicPr>
        <p:blipFill>
          <a:blip r:embed="rId7"/>
          <a:stretch>
            <a:fillRect/>
          </a:stretch>
        </p:blipFill>
        <p:spPr>
          <a:xfrm>
            <a:off x="877824" y="3383280"/>
            <a:ext cx="420624" cy="420624"/>
          </a:xfrm>
          <a:prstGeom prst="rect">
            <a:avLst/>
          </a:prstGeom>
        </p:spPr>
      </p:pic>
      <p:pic>
        <p:nvPicPr>
          <p:cNvPr id="13" name="Image 11" descr="preencoded.png"/>
          <p:cNvPicPr>
            <a:picLocks noChangeAspect="1"/>
          </p:cNvPicPr>
          <p:nvPr/>
        </p:nvPicPr>
        <p:blipFill>
          <a:blip r:embed="rId7"/>
          <a:stretch>
            <a:fillRect/>
          </a:stretch>
        </p:blipFill>
        <p:spPr>
          <a:xfrm>
            <a:off x="877824" y="5093208"/>
            <a:ext cx="420624" cy="420624"/>
          </a:xfrm>
          <a:prstGeom prst="rect">
            <a:avLst/>
          </a:prstGeom>
        </p:spPr>
      </p:pic>
      <p:pic>
        <p:nvPicPr>
          <p:cNvPr id="14" name="Image 12" descr="preencoded.png"/>
          <p:cNvPicPr>
            <a:picLocks noChangeAspect="1"/>
          </p:cNvPicPr>
          <p:nvPr/>
        </p:nvPicPr>
        <p:blipFill>
          <a:blip r:embed="rId7"/>
          <a:stretch>
            <a:fillRect/>
          </a:stretch>
        </p:blipFill>
        <p:spPr>
          <a:xfrm>
            <a:off x="5120640" y="3383280"/>
            <a:ext cx="420624" cy="420624"/>
          </a:xfrm>
          <a:prstGeom prst="rect">
            <a:avLst/>
          </a:prstGeom>
        </p:spPr>
      </p:pic>
      <p:pic>
        <p:nvPicPr>
          <p:cNvPr id="15" name="Image 13" descr="preencoded.png"/>
          <p:cNvPicPr>
            <a:picLocks noChangeAspect="1"/>
          </p:cNvPicPr>
          <p:nvPr/>
        </p:nvPicPr>
        <p:blipFill>
          <a:blip r:embed="rId7"/>
          <a:stretch>
            <a:fillRect/>
          </a:stretch>
        </p:blipFill>
        <p:spPr>
          <a:xfrm>
            <a:off x="5120640" y="5093208"/>
            <a:ext cx="420624" cy="420624"/>
          </a:xfrm>
          <a:prstGeom prst="rect">
            <a:avLst/>
          </a:prstGeom>
        </p:spPr>
      </p:pic>
      <p:sp>
        <p:nvSpPr>
          <p:cNvPr id="16" name="Text 0"/>
          <p:cNvSpPr/>
          <p:nvPr/>
        </p:nvSpPr>
        <p:spPr>
          <a:xfrm>
            <a:off x="685800" y="1600200"/>
            <a:ext cx="8293608" cy="1371600"/>
          </a:xfrm>
          <a:prstGeom prst="rect">
            <a:avLst/>
          </a:prstGeom>
          <a:noFill/>
          <a:ln/>
        </p:spPr>
        <p:txBody>
          <a:bodyPr wrap="square" lIns="0" tIns="0" rIns="0" bIns="0" rtlCol="0" anchor="ctr"/>
          <a:lstStyle/>
          <a:p>
            <a:pPr marL="0" indent="0" algn="l">
              <a:lnSpc>
                <a:spcPts val="5370"/>
              </a:lnSpc>
              <a:buNone/>
            </a:pPr>
            <a:r>
              <a:rPr lang="en-US" sz="3840" dirty="0">
                <a:solidFill>
                  <a:srgbClr val="78F2E6"/>
                </a:solidFill>
                <a:latin typeface="AlibabaPuHuiTi-Alibaba-PuHuiTi" pitchFamily="34" charset="0"/>
                <a:ea typeface="AlibabaPuHuiTi-Alibaba-PuHuiTi" pitchFamily="34" charset="-122"/>
                <a:cs typeface="AlibabaPuHuiTi-Alibaba-PuHuiTi" pitchFamily="34" charset="-120"/>
              </a:rPr>
              <a:t>Demo Screenshots of Onboarding Process</a:t>
            </a:r>
            <a:endParaRPr lang="en-US" sz="3840" dirty="0"/>
          </a:p>
        </p:txBody>
      </p:sp>
      <p:sp>
        <p:nvSpPr>
          <p:cNvPr id="17" name="Text 1"/>
          <p:cNvSpPr/>
          <p:nvPr/>
        </p:nvSpPr>
        <p:spPr>
          <a:xfrm>
            <a:off x="1024128" y="3429000"/>
            <a:ext cx="146304" cy="329184"/>
          </a:xfrm>
          <a:prstGeom prst="rect">
            <a:avLst/>
          </a:prstGeom>
          <a:noFill/>
          <a:ln/>
        </p:spPr>
        <p:txBody>
          <a:bodyPr wrap="none" lIns="0" tIns="0" rIns="0" bIns="0" rtlCol="0" anchor="ctr"/>
          <a:lstStyle/>
          <a:p>
            <a:pPr marL="0" indent="0" algn="l">
              <a:lnSpc>
                <a:spcPts val="2300"/>
              </a:lnSpc>
              <a:buNone/>
            </a:pPr>
            <a:r>
              <a:rPr lang="en-US" sz="1920" dirty="0">
                <a:solidFill>
                  <a:srgbClr val="FFFFFF"/>
                </a:solidFill>
                <a:latin typeface="AlibabaPuHuiTi-Alibaba-PuHuiTi" pitchFamily="34" charset="0"/>
                <a:ea typeface="AlibabaPuHuiTi-Alibaba-PuHuiTi" pitchFamily="34" charset="-122"/>
                <a:cs typeface="AlibabaPuHuiTi-Alibaba-PuHuiTi" pitchFamily="34" charset="-120"/>
              </a:rPr>
              <a:t>1</a:t>
            </a:r>
            <a:endParaRPr lang="en-US" sz="1920" dirty="0"/>
          </a:p>
        </p:txBody>
      </p:sp>
      <p:sp>
        <p:nvSpPr>
          <p:cNvPr id="18" name="Text 2"/>
          <p:cNvSpPr/>
          <p:nvPr/>
        </p:nvSpPr>
        <p:spPr>
          <a:xfrm>
            <a:off x="1481328" y="3392424"/>
            <a:ext cx="3044952" cy="347472"/>
          </a:xfrm>
          <a:prstGeom prst="rect">
            <a:avLst/>
          </a:prstGeom>
          <a:noFill/>
          <a:ln/>
        </p:spPr>
        <p:txBody>
          <a:bodyPr wrap="none" lIns="0" tIns="0" rIns="0" bIns="0" rtlCol="0" anchor="ctr"/>
          <a:lstStyle/>
          <a:p>
            <a:pPr marL="0" indent="0" algn="l">
              <a:lnSpc>
                <a:spcPts val="2680"/>
              </a:lnSpc>
              <a:buNone/>
            </a:pPr>
            <a:r>
              <a:rPr lang="en-US" sz="1920" dirty="0">
                <a:solidFill>
                  <a:srgbClr val="E6E6E6"/>
                </a:solidFill>
                <a:latin typeface="AlibabaPuHuiTi-Alibaba-PuHuiTi" pitchFamily="34" charset="0"/>
                <a:ea typeface="AlibabaPuHuiTi-Alibaba-PuHuiTi" pitchFamily="34" charset="-122"/>
                <a:cs typeface="AlibabaPuHuiTi-Alibaba-PuHuiTi" pitchFamily="34" charset="-120"/>
              </a:rPr>
              <a:t>Onboarding Process</a:t>
            </a:r>
            <a:endParaRPr lang="en-US" sz="1920" dirty="0"/>
          </a:p>
        </p:txBody>
      </p:sp>
      <p:sp>
        <p:nvSpPr>
          <p:cNvPr id="19" name="Text 3"/>
          <p:cNvSpPr/>
          <p:nvPr/>
        </p:nvSpPr>
        <p:spPr>
          <a:xfrm>
            <a:off x="1481328" y="3913632"/>
            <a:ext cx="3044952" cy="585216"/>
          </a:xfrm>
          <a:prstGeom prst="rect">
            <a:avLst/>
          </a:prstGeom>
          <a:noFill/>
          <a:ln/>
        </p:spPr>
        <p:txBody>
          <a:bodyPr wrap="square" lIns="0" tIns="0" rIns="0" bIns="0" rtlCol="0" anchor="ctr"/>
          <a:lstStyle/>
          <a:p>
            <a:pPr marL="0" indent="0" algn="l">
              <a:lnSpc>
                <a:spcPts val="2300"/>
              </a:lnSpc>
              <a:buNone/>
            </a:pPr>
            <a:r>
              <a:rPr lang="en-US" sz="1530" dirty="0">
                <a:solidFill>
                  <a:srgbClr val="E6E6E6"/>
                </a:solidFill>
                <a:latin typeface="AlibabaPuHuiTi-Alibaba-PuHuiTi" pitchFamily="34" charset="0"/>
                <a:ea typeface="AlibabaPuHuiTi-Alibaba-PuHuiTi" pitchFamily="34" charset="-122"/>
                <a:cs typeface="AlibabaPuHuiTi-Alibaba-PuHuiTi" pitchFamily="34" charset="-120"/>
              </a:rPr>
              <a:t>Easy wallet connection and app engagement.</a:t>
            </a:r>
            <a:endParaRPr lang="en-US" sz="1530" dirty="0"/>
          </a:p>
        </p:txBody>
      </p:sp>
      <p:sp>
        <p:nvSpPr>
          <p:cNvPr id="20" name="Text 4"/>
          <p:cNvSpPr/>
          <p:nvPr/>
        </p:nvSpPr>
        <p:spPr>
          <a:xfrm>
            <a:off x="1024128" y="5138928"/>
            <a:ext cx="146304" cy="329184"/>
          </a:xfrm>
          <a:prstGeom prst="rect">
            <a:avLst/>
          </a:prstGeom>
          <a:noFill/>
          <a:ln/>
        </p:spPr>
        <p:txBody>
          <a:bodyPr wrap="none" lIns="0" tIns="0" rIns="0" bIns="0" rtlCol="0" anchor="ctr"/>
          <a:lstStyle/>
          <a:p>
            <a:pPr marL="0" indent="0" algn="l">
              <a:lnSpc>
                <a:spcPts val="2300"/>
              </a:lnSpc>
              <a:buNone/>
            </a:pPr>
            <a:r>
              <a:rPr lang="en-US" sz="1920" dirty="0">
                <a:solidFill>
                  <a:srgbClr val="FFFFFF"/>
                </a:solidFill>
                <a:latin typeface="AlibabaPuHuiTi-Alibaba-PuHuiTi" pitchFamily="34" charset="0"/>
                <a:ea typeface="AlibabaPuHuiTi-Alibaba-PuHuiTi" pitchFamily="34" charset="-122"/>
                <a:cs typeface="AlibabaPuHuiTi-Alibaba-PuHuiTi" pitchFamily="34" charset="-120"/>
              </a:rPr>
              <a:t>3</a:t>
            </a:r>
            <a:endParaRPr lang="en-US" sz="1920" dirty="0"/>
          </a:p>
        </p:txBody>
      </p:sp>
      <p:sp>
        <p:nvSpPr>
          <p:cNvPr id="21" name="Text 5"/>
          <p:cNvSpPr/>
          <p:nvPr/>
        </p:nvSpPr>
        <p:spPr>
          <a:xfrm>
            <a:off x="1481328" y="5111496"/>
            <a:ext cx="3044952" cy="347472"/>
          </a:xfrm>
          <a:prstGeom prst="rect">
            <a:avLst/>
          </a:prstGeom>
          <a:noFill/>
          <a:ln/>
        </p:spPr>
        <p:txBody>
          <a:bodyPr wrap="none" lIns="0" tIns="0" rIns="0" bIns="0" rtlCol="0" anchor="ctr"/>
          <a:lstStyle/>
          <a:p>
            <a:pPr marL="0" indent="0" algn="l">
              <a:lnSpc>
                <a:spcPts val="2680"/>
              </a:lnSpc>
              <a:buNone/>
            </a:pPr>
            <a:r>
              <a:rPr lang="en-US" sz="1920" dirty="0">
                <a:solidFill>
                  <a:srgbClr val="E6E6E6"/>
                </a:solidFill>
                <a:latin typeface="AlibabaPuHuiTi-Alibaba-PuHuiTi" pitchFamily="34" charset="0"/>
                <a:ea typeface="AlibabaPuHuiTi-Alibaba-PuHuiTi" pitchFamily="34" charset="-122"/>
                <a:cs typeface="AlibabaPuHuiTi-Alibaba-PuHuiTi" pitchFamily="34" charset="-120"/>
              </a:rPr>
              <a:t>Proof Generation</a:t>
            </a:r>
            <a:endParaRPr lang="en-US" sz="1920" dirty="0"/>
          </a:p>
        </p:txBody>
      </p:sp>
      <p:sp>
        <p:nvSpPr>
          <p:cNvPr id="22" name="Text 6"/>
          <p:cNvSpPr/>
          <p:nvPr/>
        </p:nvSpPr>
        <p:spPr>
          <a:xfrm>
            <a:off x="1481328" y="5623560"/>
            <a:ext cx="3044952" cy="585216"/>
          </a:xfrm>
          <a:prstGeom prst="rect">
            <a:avLst/>
          </a:prstGeom>
          <a:noFill/>
          <a:ln/>
        </p:spPr>
        <p:txBody>
          <a:bodyPr wrap="square" lIns="0" tIns="0" rIns="0" bIns="0" rtlCol="0" anchor="ctr"/>
          <a:lstStyle/>
          <a:p>
            <a:pPr marL="0" indent="0" algn="l">
              <a:lnSpc>
                <a:spcPts val="2300"/>
              </a:lnSpc>
              <a:buNone/>
            </a:pPr>
            <a:r>
              <a:rPr lang="en-US" sz="1530" dirty="0">
                <a:solidFill>
                  <a:srgbClr val="E6E6E6"/>
                </a:solidFill>
                <a:latin typeface="AlibabaPuHuiTi-Alibaba-PuHuiTi" pitchFamily="34" charset="0"/>
                <a:ea typeface="AlibabaPuHuiTi-Alibaba-PuHuiTi" pitchFamily="34" charset="-122"/>
                <a:cs typeface="AlibabaPuHuiTi-Alibaba-PuHuiTi" pitchFamily="34" charset="-120"/>
              </a:rPr>
              <a:t>User-friendly notifications and confirmations.</a:t>
            </a:r>
            <a:endParaRPr lang="en-US" sz="1530" dirty="0"/>
          </a:p>
        </p:txBody>
      </p:sp>
      <p:sp>
        <p:nvSpPr>
          <p:cNvPr id="23" name="Text 7"/>
          <p:cNvSpPr/>
          <p:nvPr/>
        </p:nvSpPr>
        <p:spPr>
          <a:xfrm>
            <a:off x="5266944" y="3429000"/>
            <a:ext cx="146304" cy="329184"/>
          </a:xfrm>
          <a:prstGeom prst="rect">
            <a:avLst/>
          </a:prstGeom>
          <a:noFill/>
          <a:ln/>
        </p:spPr>
        <p:txBody>
          <a:bodyPr wrap="none" lIns="0" tIns="0" rIns="0" bIns="0" rtlCol="0" anchor="ctr"/>
          <a:lstStyle/>
          <a:p>
            <a:pPr marL="0" indent="0" algn="l">
              <a:lnSpc>
                <a:spcPts val="2300"/>
              </a:lnSpc>
              <a:buNone/>
            </a:pPr>
            <a:r>
              <a:rPr lang="en-US" sz="1920" dirty="0">
                <a:solidFill>
                  <a:srgbClr val="FFFFFF"/>
                </a:solidFill>
                <a:latin typeface="AlibabaPuHuiTi-Alibaba-PuHuiTi" pitchFamily="34" charset="0"/>
                <a:ea typeface="AlibabaPuHuiTi-Alibaba-PuHuiTi" pitchFamily="34" charset="-122"/>
                <a:cs typeface="AlibabaPuHuiTi-Alibaba-PuHuiTi" pitchFamily="34" charset="-120"/>
              </a:rPr>
              <a:t>2</a:t>
            </a:r>
            <a:endParaRPr lang="en-US" sz="1920" dirty="0"/>
          </a:p>
        </p:txBody>
      </p:sp>
      <p:sp>
        <p:nvSpPr>
          <p:cNvPr id="24" name="Text 8"/>
          <p:cNvSpPr/>
          <p:nvPr/>
        </p:nvSpPr>
        <p:spPr>
          <a:xfrm>
            <a:off x="5724144" y="3392424"/>
            <a:ext cx="3044952" cy="347472"/>
          </a:xfrm>
          <a:prstGeom prst="rect">
            <a:avLst/>
          </a:prstGeom>
          <a:noFill/>
          <a:ln/>
        </p:spPr>
        <p:txBody>
          <a:bodyPr wrap="none" lIns="0" tIns="0" rIns="0" bIns="0" rtlCol="0" anchor="ctr"/>
          <a:lstStyle/>
          <a:p>
            <a:pPr marL="0" indent="0" algn="l">
              <a:lnSpc>
                <a:spcPts val="2680"/>
              </a:lnSpc>
              <a:buNone/>
            </a:pPr>
            <a:r>
              <a:rPr lang="en-US" sz="1920" dirty="0">
                <a:solidFill>
                  <a:srgbClr val="E6E6E6"/>
                </a:solidFill>
                <a:latin typeface="AlibabaPuHuiTi-Alibaba-PuHuiTi" pitchFamily="34" charset="0"/>
                <a:ea typeface="AlibabaPuHuiTi-Alibaba-PuHuiTi" pitchFamily="34" charset="-122"/>
                <a:cs typeface="AlibabaPuHuiTi-Alibaba-PuHuiTi" pitchFamily="34" charset="-120"/>
              </a:rPr>
              <a:t>QR Code Scanning</a:t>
            </a:r>
            <a:endParaRPr lang="en-US" sz="1920" dirty="0"/>
          </a:p>
        </p:txBody>
      </p:sp>
      <p:sp>
        <p:nvSpPr>
          <p:cNvPr id="25" name="Text 9"/>
          <p:cNvSpPr/>
          <p:nvPr/>
        </p:nvSpPr>
        <p:spPr>
          <a:xfrm>
            <a:off x="5724144" y="3913632"/>
            <a:ext cx="3044952" cy="585216"/>
          </a:xfrm>
          <a:prstGeom prst="rect">
            <a:avLst/>
          </a:prstGeom>
          <a:noFill/>
          <a:ln/>
        </p:spPr>
        <p:txBody>
          <a:bodyPr wrap="square" lIns="0" tIns="0" rIns="0" bIns="0" rtlCol="0" anchor="ctr"/>
          <a:lstStyle/>
          <a:p>
            <a:pPr marL="0" indent="0" algn="l">
              <a:lnSpc>
                <a:spcPts val="2300"/>
              </a:lnSpc>
              <a:buNone/>
            </a:pPr>
            <a:r>
              <a:rPr lang="en-US" sz="1530" dirty="0">
                <a:solidFill>
                  <a:srgbClr val="E6E6E6"/>
                </a:solidFill>
                <a:latin typeface="AlibabaPuHuiTi-Alibaba-PuHuiTi" pitchFamily="34" charset="0"/>
                <a:ea typeface="AlibabaPuHuiTi-Alibaba-PuHuiTi" pitchFamily="34" charset="-122"/>
                <a:cs typeface="AlibabaPuHuiTi-Alibaba-PuHuiTi" pitchFamily="34" charset="-120"/>
              </a:rPr>
              <a:t>Seamless data collection interaction.</a:t>
            </a:r>
            <a:endParaRPr lang="en-US" sz="1530" dirty="0"/>
          </a:p>
        </p:txBody>
      </p:sp>
      <p:sp>
        <p:nvSpPr>
          <p:cNvPr id="26" name="Text 10"/>
          <p:cNvSpPr/>
          <p:nvPr/>
        </p:nvSpPr>
        <p:spPr>
          <a:xfrm>
            <a:off x="5266944" y="5138928"/>
            <a:ext cx="146304" cy="329184"/>
          </a:xfrm>
          <a:prstGeom prst="rect">
            <a:avLst/>
          </a:prstGeom>
          <a:noFill/>
          <a:ln/>
        </p:spPr>
        <p:txBody>
          <a:bodyPr wrap="none" lIns="0" tIns="0" rIns="0" bIns="0" rtlCol="0" anchor="ctr"/>
          <a:lstStyle/>
          <a:p>
            <a:pPr marL="0" indent="0" algn="l">
              <a:lnSpc>
                <a:spcPts val="2300"/>
              </a:lnSpc>
              <a:buNone/>
            </a:pPr>
            <a:r>
              <a:rPr lang="en-US" sz="1920" dirty="0">
                <a:solidFill>
                  <a:srgbClr val="FFFFFF"/>
                </a:solidFill>
                <a:latin typeface="AlibabaPuHuiTi-Alibaba-PuHuiTi" pitchFamily="34" charset="0"/>
                <a:ea typeface="AlibabaPuHuiTi-Alibaba-PuHuiTi" pitchFamily="34" charset="-122"/>
                <a:cs typeface="AlibabaPuHuiTi-Alibaba-PuHuiTi" pitchFamily="34" charset="-120"/>
              </a:rPr>
              <a:t>4</a:t>
            </a:r>
            <a:endParaRPr lang="en-US" sz="1920" dirty="0"/>
          </a:p>
        </p:txBody>
      </p:sp>
      <p:sp>
        <p:nvSpPr>
          <p:cNvPr id="27" name="Text 11"/>
          <p:cNvSpPr/>
          <p:nvPr/>
        </p:nvSpPr>
        <p:spPr>
          <a:xfrm>
            <a:off x="5724144" y="5111496"/>
            <a:ext cx="3044952" cy="347472"/>
          </a:xfrm>
          <a:prstGeom prst="rect">
            <a:avLst/>
          </a:prstGeom>
          <a:noFill/>
          <a:ln/>
        </p:spPr>
        <p:txBody>
          <a:bodyPr wrap="none" lIns="0" tIns="0" rIns="0" bIns="0" rtlCol="0" anchor="ctr"/>
          <a:lstStyle/>
          <a:p>
            <a:pPr marL="0" indent="0" algn="l">
              <a:lnSpc>
                <a:spcPts val="2680"/>
              </a:lnSpc>
              <a:buNone/>
            </a:pPr>
            <a:r>
              <a:rPr lang="en-US" sz="1920" dirty="0">
                <a:solidFill>
                  <a:srgbClr val="E6E6E6"/>
                </a:solidFill>
                <a:latin typeface="AlibabaPuHuiTi-Alibaba-PuHuiTi" pitchFamily="34" charset="0"/>
                <a:ea typeface="AlibabaPuHuiTi-Alibaba-PuHuiTi" pitchFamily="34" charset="-122"/>
                <a:cs typeface="AlibabaPuHuiTi-Alibaba-PuHuiTi" pitchFamily="34" charset="-120"/>
              </a:rPr>
              <a:t>Wallet Integration</a:t>
            </a:r>
            <a:endParaRPr lang="en-US" sz="1920" dirty="0"/>
          </a:p>
        </p:txBody>
      </p:sp>
      <p:sp>
        <p:nvSpPr>
          <p:cNvPr id="28" name="Text 12"/>
          <p:cNvSpPr/>
          <p:nvPr/>
        </p:nvSpPr>
        <p:spPr>
          <a:xfrm>
            <a:off x="5724144" y="5623560"/>
            <a:ext cx="3044952" cy="585216"/>
          </a:xfrm>
          <a:prstGeom prst="rect">
            <a:avLst/>
          </a:prstGeom>
          <a:noFill/>
          <a:ln/>
        </p:spPr>
        <p:txBody>
          <a:bodyPr wrap="square" lIns="0" tIns="0" rIns="0" bIns="0" rtlCol="0" anchor="ctr"/>
          <a:lstStyle/>
          <a:p>
            <a:pPr marL="0" indent="0" algn="l">
              <a:lnSpc>
                <a:spcPts val="2300"/>
              </a:lnSpc>
              <a:buNone/>
            </a:pPr>
            <a:r>
              <a:rPr lang="en-US" sz="1530" dirty="0">
                <a:solidFill>
                  <a:srgbClr val="E6E6E6"/>
                </a:solidFill>
                <a:latin typeface="AlibabaPuHuiTi-Alibaba-PuHuiTi" pitchFamily="34" charset="0"/>
                <a:ea typeface="AlibabaPuHuiTi-Alibaba-PuHuiTi" pitchFamily="34" charset="-122"/>
                <a:cs typeface="AlibabaPuHuiTi-Alibaba-PuHuiTi" pitchFamily="34" charset="-120"/>
              </a:rPr>
              <a:t>SQLite for data management and Sentry for error tracking.</a:t>
            </a:r>
            <a:endParaRPr lang="en-US" sz="153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5001768" y="2249424"/>
            <a:ext cx="4645152" cy="4645152"/>
          </a:xfrm>
          <a:prstGeom prst="rect">
            <a:avLst/>
          </a:prstGeom>
        </p:spPr>
      </p:pic>
      <p:pic>
        <p:nvPicPr>
          <p:cNvPr id="4" name="Image 2" descr="preencoded.png"/>
          <p:cNvPicPr>
            <a:picLocks noChangeAspect="1"/>
          </p:cNvPicPr>
          <p:nvPr/>
        </p:nvPicPr>
        <p:blipFill>
          <a:blip r:embed="rId5"/>
          <a:stretch>
            <a:fillRect/>
          </a:stretch>
        </p:blipFill>
        <p:spPr>
          <a:xfrm>
            <a:off x="5001768" y="2249424"/>
            <a:ext cx="4645152" cy="4645152"/>
          </a:xfrm>
          <a:prstGeom prst="rect">
            <a:avLst/>
          </a:prstGeom>
        </p:spPr>
      </p:pic>
      <p:pic>
        <p:nvPicPr>
          <p:cNvPr id="5" name="Image 3" descr="preencoded.png"/>
          <p:cNvPicPr>
            <a:picLocks noChangeAspect="1"/>
          </p:cNvPicPr>
          <p:nvPr/>
        </p:nvPicPr>
        <p:blipFill>
          <a:blip r:embed="rId6"/>
          <a:stretch>
            <a:fillRect/>
          </a:stretch>
        </p:blipFill>
        <p:spPr>
          <a:xfrm>
            <a:off x="5001768" y="2249424"/>
            <a:ext cx="4645152" cy="4645152"/>
          </a:xfrm>
          <a:prstGeom prst="rect">
            <a:avLst/>
          </a:prstGeom>
        </p:spPr>
      </p:pic>
      <p:pic>
        <p:nvPicPr>
          <p:cNvPr id="6" name="Image 4" descr="preencoded.png"/>
          <p:cNvPicPr>
            <a:picLocks noChangeAspect="1"/>
          </p:cNvPicPr>
          <p:nvPr/>
        </p:nvPicPr>
        <p:blipFill>
          <a:blip r:embed="rId7"/>
          <a:stretch>
            <a:fillRect/>
          </a:stretch>
        </p:blipFill>
        <p:spPr>
          <a:xfrm>
            <a:off x="5001768" y="2249424"/>
            <a:ext cx="4645152" cy="4645152"/>
          </a:xfrm>
          <a:prstGeom prst="rect">
            <a:avLst/>
          </a:prstGeom>
        </p:spPr>
      </p:pic>
      <p:pic>
        <p:nvPicPr>
          <p:cNvPr id="7" name="Image 5" descr="preencoded.png"/>
          <p:cNvPicPr>
            <a:picLocks noChangeAspect="1"/>
          </p:cNvPicPr>
          <p:nvPr/>
        </p:nvPicPr>
        <p:blipFill>
          <a:blip r:embed="rId8"/>
          <a:stretch>
            <a:fillRect/>
          </a:stretch>
        </p:blipFill>
        <p:spPr>
          <a:xfrm>
            <a:off x="5248656" y="2505456"/>
            <a:ext cx="978408" cy="978408"/>
          </a:xfrm>
          <a:prstGeom prst="rect">
            <a:avLst/>
          </a:prstGeom>
        </p:spPr>
      </p:pic>
      <p:pic>
        <p:nvPicPr>
          <p:cNvPr id="8" name="Image 6" descr="preencoded.png"/>
          <p:cNvPicPr>
            <a:picLocks noChangeAspect="1"/>
          </p:cNvPicPr>
          <p:nvPr/>
        </p:nvPicPr>
        <p:blipFill>
          <a:blip r:embed="rId8"/>
          <a:stretch>
            <a:fillRect/>
          </a:stretch>
        </p:blipFill>
        <p:spPr>
          <a:xfrm>
            <a:off x="5248656" y="5660136"/>
            <a:ext cx="978408" cy="978408"/>
          </a:xfrm>
          <a:prstGeom prst="rect">
            <a:avLst/>
          </a:prstGeom>
        </p:spPr>
      </p:pic>
      <p:pic>
        <p:nvPicPr>
          <p:cNvPr id="9" name="Image 7" descr="preencoded.png"/>
          <p:cNvPicPr>
            <a:picLocks noChangeAspect="1"/>
          </p:cNvPicPr>
          <p:nvPr/>
        </p:nvPicPr>
        <p:blipFill>
          <a:blip r:embed="rId8"/>
          <a:stretch>
            <a:fillRect/>
          </a:stretch>
        </p:blipFill>
        <p:spPr>
          <a:xfrm>
            <a:off x="8412480" y="2505456"/>
            <a:ext cx="978408" cy="978408"/>
          </a:xfrm>
          <a:prstGeom prst="rect">
            <a:avLst/>
          </a:prstGeom>
        </p:spPr>
      </p:pic>
      <p:pic>
        <p:nvPicPr>
          <p:cNvPr id="10" name="Image 8" descr="preencoded.png"/>
          <p:cNvPicPr>
            <a:picLocks noChangeAspect="1"/>
          </p:cNvPicPr>
          <p:nvPr/>
        </p:nvPicPr>
        <p:blipFill>
          <a:blip r:embed="rId8"/>
          <a:stretch>
            <a:fillRect/>
          </a:stretch>
        </p:blipFill>
        <p:spPr>
          <a:xfrm>
            <a:off x="8412480" y="5660136"/>
            <a:ext cx="978408" cy="978408"/>
          </a:xfrm>
          <a:prstGeom prst="rect">
            <a:avLst/>
          </a:prstGeom>
        </p:spPr>
      </p:pic>
      <p:sp>
        <p:nvSpPr>
          <p:cNvPr id="11" name="Text 0"/>
          <p:cNvSpPr/>
          <p:nvPr/>
        </p:nvSpPr>
        <p:spPr>
          <a:xfrm>
            <a:off x="685800" y="1344168"/>
            <a:ext cx="13267944" cy="685800"/>
          </a:xfrm>
          <a:prstGeom prst="rect">
            <a:avLst/>
          </a:prstGeom>
          <a:noFill/>
          <a:ln/>
        </p:spPr>
        <p:txBody>
          <a:bodyPr wrap="none" lIns="0" tIns="0" rIns="0" bIns="0" rtlCol="0" anchor="ctr"/>
          <a:lstStyle/>
          <a:p>
            <a:pPr marL="0" indent="0" algn="l">
              <a:lnSpc>
                <a:spcPts val="5370"/>
              </a:lnSpc>
              <a:buNone/>
            </a:pPr>
            <a:r>
              <a:rPr lang="en-US" sz="3840" dirty="0">
                <a:solidFill>
                  <a:srgbClr val="78F2E6"/>
                </a:solidFill>
                <a:latin typeface="AlibabaPuHuiTi-Alibaba-PuHuiTi" pitchFamily="34" charset="0"/>
                <a:ea typeface="AlibabaPuHuiTi-Alibaba-PuHuiTi" pitchFamily="34" charset="-122"/>
                <a:cs typeface="AlibabaPuHuiTi-Alibaba-PuHuiTi" pitchFamily="34" charset="-120"/>
              </a:rPr>
              <a:t>Use Cases in Various Industries</a:t>
            </a:r>
            <a:endParaRPr lang="en-US" sz="3840" dirty="0"/>
          </a:p>
        </p:txBody>
      </p:sp>
      <p:sp>
        <p:nvSpPr>
          <p:cNvPr id="12" name="Text 1"/>
          <p:cNvSpPr/>
          <p:nvPr/>
        </p:nvSpPr>
        <p:spPr>
          <a:xfrm>
            <a:off x="786384" y="2761488"/>
            <a:ext cx="3922776" cy="347472"/>
          </a:xfrm>
          <a:prstGeom prst="rect">
            <a:avLst/>
          </a:prstGeom>
          <a:noFill/>
          <a:ln/>
        </p:spPr>
        <p:txBody>
          <a:bodyPr wrap="none" lIns="0" tIns="0" rIns="0" bIns="0" rtlCol="0" anchor="ctr"/>
          <a:lstStyle/>
          <a:p>
            <a:pPr marL="0" indent="0" algn="r">
              <a:lnSpc>
                <a:spcPts val="2680"/>
              </a:lnSpc>
              <a:buNone/>
            </a:pPr>
            <a:r>
              <a:rPr lang="en-US" sz="1920" dirty="0">
                <a:solidFill>
                  <a:srgbClr val="E6E6E6"/>
                </a:solidFill>
                <a:latin typeface="AlibabaPuHuiTi-Alibaba-PuHuiTi" pitchFamily="34" charset="0"/>
                <a:ea typeface="AlibabaPuHuiTi-Alibaba-PuHuiTi" pitchFamily="34" charset="-122"/>
                <a:cs typeface="AlibabaPuHuiTi-Alibaba-PuHuiTi" pitchFamily="34" charset="-120"/>
              </a:rPr>
              <a:t>Music Industry</a:t>
            </a:r>
            <a:endParaRPr lang="en-US" sz="1920" dirty="0"/>
          </a:p>
        </p:txBody>
      </p:sp>
      <p:sp>
        <p:nvSpPr>
          <p:cNvPr id="13" name="Text 2"/>
          <p:cNvSpPr/>
          <p:nvPr/>
        </p:nvSpPr>
        <p:spPr>
          <a:xfrm>
            <a:off x="786384" y="3328416"/>
            <a:ext cx="3922776" cy="585216"/>
          </a:xfrm>
          <a:prstGeom prst="rect">
            <a:avLst/>
          </a:prstGeom>
          <a:noFill/>
          <a:ln/>
        </p:spPr>
        <p:txBody>
          <a:bodyPr wrap="square" lIns="0" tIns="0" rIns="0" bIns="0" rtlCol="0" anchor="ctr"/>
          <a:lstStyle/>
          <a:p>
            <a:pPr marL="0" indent="0" algn="r">
              <a:lnSpc>
                <a:spcPts val="2300"/>
              </a:lnSpc>
              <a:buNone/>
            </a:pPr>
            <a:r>
              <a:rPr lang="en-US" sz="1530" dirty="0">
                <a:solidFill>
                  <a:srgbClr val="E6E6E6"/>
                </a:solidFill>
                <a:latin typeface="AlibabaPuHuiTi-Alibaba-PuHuiTi" pitchFamily="34" charset="0"/>
                <a:ea typeface="AlibabaPuHuiTi-Alibaba-PuHuiTi" pitchFamily="34" charset="-122"/>
                <a:cs typeface="AlibabaPuHuiTi-Alibaba-PuHuiTi" pitchFamily="34" charset="-120"/>
              </a:rPr>
              <a:t>Verifying concert attendance for insights on fan engagement.</a:t>
            </a:r>
            <a:endParaRPr lang="en-US" sz="1530" dirty="0"/>
          </a:p>
        </p:txBody>
      </p:sp>
      <p:sp>
        <p:nvSpPr>
          <p:cNvPr id="14" name="Text 3"/>
          <p:cNvSpPr/>
          <p:nvPr/>
        </p:nvSpPr>
        <p:spPr>
          <a:xfrm>
            <a:off x="786384" y="5230368"/>
            <a:ext cx="3922776" cy="347472"/>
          </a:xfrm>
          <a:prstGeom prst="rect">
            <a:avLst/>
          </a:prstGeom>
          <a:noFill/>
          <a:ln/>
        </p:spPr>
        <p:txBody>
          <a:bodyPr wrap="none" lIns="0" tIns="0" rIns="0" bIns="0" rtlCol="0" anchor="ctr"/>
          <a:lstStyle/>
          <a:p>
            <a:pPr marL="0" indent="0" algn="r">
              <a:lnSpc>
                <a:spcPts val="2680"/>
              </a:lnSpc>
              <a:buNone/>
            </a:pPr>
            <a:r>
              <a:rPr lang="en-US" sz="1920" dirty="0">
                <a:solidFill>
                  <a:srgbClr val="E6E6E6"/>
                </a:solidFill>
                <a:latin typeface="AlibabaPuHuiTi-Alibaba-PuHuiTi" pitchFamily="34" charset="0"/>
                <a:ea typeface="AlibabaPuHuiTi-Alibaba-PuHuiTi" pitchFamily="34" charset="-122"/>
                <a:cs typeface="AlibabaPuHuiTi-Alibaba-PuHuiTi" pitchFamily="34" charset="-120"/>
              </a:rPr>
              <a:t>Fitness Challenges</a:t>
            </a:r>
            <a:endParaRPr lang="en-US" sz="1920" dirty="0"/>
          </a:p>
        </p:txBody>
      </p:sp>
      <p:sp>
        <p:nvSpPr>
          <p:cNvPr id="15" name="Text 4"/>
          <p:cNvSpPr/>
          <p:nvPr/>
        </p:nvSpPr>
        <p:spPr>
          <a:xfrm>
            <a:off x="786384" y="5797296"/>
            <a:ext cx="3922776" cy="585216"/>
          </a:xfrm>
          <a:prstGeom prst="rect">
            <a:avLst/>
          </a:prstGeom>
          <a:noFill/>
          <a:ln/>
        </p:spPr>
        <p:txBody>
          <a:bodyPr wrap="square" lIns="0" tIns="0" rIns="0" bIns="0" rtlCol="0" anchor="ctr"/>
          <a:lstStyle/>
          <a:p>
            <a:pPr marL="0" indent="0" algn="r">
              <a:lnSpc>
                <a:spcPts val="2300"/>
              </a:lnSpc>
              <a:buNone/>
            </a:pPr>
            <a:r>
              <a:rPr lang="en-US" sz="1530" dirty="0">
                <a:solidFill>
                  <a:srgbClr val="E6E6E6"/>
                </a:solidFill>
                <a:latin typeface="AlibabaPuHuiTi-Alibaba-PuHuiTi" pitchFamily="34" charset="0"/>
                <a:ea typeface="AlibabaPuHuiTi-Alibaba-PuHuiTi" pitchFamily="34" charset="-122"/>
                <a:cs typeface="AlibabaPuHuiTi-Alibaba-PuHuiTi" pitchFamily="34" charset="-120"/>
              </a:rPr>
              <a:t>Validation of challenges to motivate participants and promote health.</a:t>
            </a:r>
            <a:endParaRPr lang="en-US" sz="1530" dirty="0"/>
          </a:p>
        </p:txBody>
      </p:sp>
      <p:sp>
        <p:nvSpPr>
          <p:cNvPr id="16" name="Text 5"/>
          <p:cNvSpPr/>
          <p:nvPr/>
        </p:nvSpPr>
        <p:spPr>
          <a:xfrm>
            <a:off x="5669280" y="2825496"/>
            <a:ext cx="146304" cy="329184"/>
          </a:xfrm>
          <a:prstGeom prst="rect">
            <a:avLst/>
          </a:prstGeom>
          <a:noFill/>
          <a:ln/>
        </p:spPr>
        <p:txBody>
          <a:bodyPr wrap="none" lIns="0" tIns="0" rIns="0" bIns="0" rtlCol="0" anchor="ctr"/>
          <a:lstStyle/>
          <a:p>
            <a:pPr marL="0" indent="0" algn="l">
              <a:lnSpc>
                <a:spcPts val="2300"/>
              </a:lnSpc>
              <a:buNone/>
            </a:pPr>
            <a:r>
              <a:rPr lang="en-US" sz="1920" dirty="0">
                <a:solidFill>
                  <a:srgbClr val="FFFFFF"/>
                </a:solidFill>
                <a:latin typeface="AlibabaPuHuiTi-Alibaba-PuHuiTi" pitchFamily="34" charset="0"/>
                <a:ea typeface="AlibabaPuHuiTi-Alibaba-PuHuiTi" pitchFamily="34" charset="-122"/>
                <a:cs typeface="AlibabaPuHuiTi-Alibaba-PuHuiTi" pitchFamily="34" charset="-120"/>
              </a:rPr>
              <a:t>1</a:t>
            </a:r>
            <a:endParaRPr lang="en-US" sz="1920" dirty="0"/>
          </a:p>
        </p:txBody>
      </p:sp>
      <p:sp>
        <p:nvSpPr>
          <p:cNvPr id="17" name="Text 6"/>
          <p:cNvSpPr/>
          <p:nvPr/>
        </p:nvSpPr>
        <p:spPr>
          <a:xfrm>
            <a:off x="5669280" y="5989320"/>
            <a:ext cx="146304" cy="329184"/>
          </a:xfrm>
          <a:prstGeom prst="rect">
            <a:avLst/>
          </a:prstGeom>
          <a:noFill/>
          <a:ln/>
        </p:spPr>
        <p:txBody>
          <a:bodyPr wrap="none" lIns="0" tIns="0" rIns="0" bIns="0" rtlCol="0" anchor="ctr"/>
          <a:lstStyle/>
          <a:p>
            <a:pPr marL="0" indent="0" algn="l">
              <a:lnSpc>
                <a:spcPts val="2300"/>
              </a:lnSpc>
              <a:buNone/>
            </a:pPr>
            <a:r>
              <a:rPr lang="en-US" sz="1920" dirty="0">
                <a:solidFill>
                  <a:srgbClr val="FFFFFF"/>
                </a:solidFill>
                <a:latin typeface="AlibabaPuHuiTi-Alibaba-PuHuiTi" pitchFamily="34" charset="0"/>
                <a:ea typeface="AlibabaPuHuiTi-Alibaba-PuHuiTi" pitchFamily="34" charset="-122"/>
                <a:cs typeface="AlibabaPuHuiTi-Alibaba-PuHuiTi" pitchFamily="34" charset="-120"/>
              </a:rPr>
              <a:t>4</a:t>
            </a:r>
            <a:endParaRPr lang="en-US" sz="1920" dirty="0"/>
          </a:p>
        </p:txBody>
      </p:sp>
      <p:sp>
        <p:nvSpPr>
          <p:cNvPr id="18" name="Text 7"/>
          <p:cNvSpPr/>
          <p:nvPr/>
        </p:nvSpPr>
        <p:spPr>
          <a:xfrm>
            <a:off x="8833104" y="2825496"/>
            <a:ext cx="146304" cy="329184"/>
          </a:xfrm>
          <a:prstGeom prst="rect">
            <a:avLst/>
          </a:prstGeom>
          <a:noFill/>
          <a:ln/>
        </p:spPr>
        <p:txBody>
          <a:bodyPr wrap="none" lIns="0" tIns="0" rIns="0" bIns="0" rtlCol="0" anchor="ctr"/>
          <a:lstStyle/>
          <a:p>
            <a:pPr marL="0" indent="0" algn="l">
              <a:lnSpc>
                <a:spcPts val="2300"/>
              </a:lnSpc>
              <a:buNone/>
            </a:pPr>
            <a:r>
              <a:rPr lang="en-US" sz="1920" dirty="0">
                <a:solidFill>
                  <a:srgbClr val="FFFFFF"/>
                </a:solidFill>
                <a:latin typeface="AlibabaPuHuiTi-Alibaba-PuHuiTi" pitchFamily="34" charset="0"/>
                <a:ea typeface="AlibabaPuHuiTi-Alibaba-PuHuiTi" pitchFamily="34" charset="-122"/>
                <a:cs typeface="AlibabaPuHuiTi-Alibaba-PuHuiTi" pitchFamily="34" charset="-120"/>
              </a:rPr>
              <a:t>2</a:t>
            </a:r>
            <a:endParaRPr lang="en-US" sz="1920" dirty="0"/>
          </a:p>
        </p:txBody>
      </p:sp>
      <p:sp>
        <p:nvSpPr>
          <p:cNvPr id="19" name="Text 8"/>
          <p:cNvSpPr/>
          <p:nvPr/>
        </p:nvSpPr>
        <p:spPr>
          <a:xfrm>
            <a:off x="9930384" y="2761488"/>
            <a:ext cx="3922776" cy="347472"/>
          </a:xfrm>
          <a:prstGeom prst="rect">
            <a:avLst/>
          </a:prstGeom>
          <a:noFill/>
          <a:ln/>
        </p:spPr>
        <p:txBody>
          <a:bodyPr wrap="none" lIns="0" tIns="0" rIns="0" bIns="0" rtlCol="0" anchor="ctr"/>
          <a:lstStyle/>
          <a:p>
            <a:pPr marL="0" indent="0" algn="l">
              <a:lnSpc>
                <a:spcPts val="2680"/>
              </a:lnSpc>
              <a:buNone/>
            </a:pPr>
            <a:r>
              <a:rPr lang="en-US" sz="1920" dirty="0">
                <a:solidFill>
                  <a:srgbClr val="E6E6E6"/>
                </a:solidFill>
                <a:latin typeface="AlibabaPuHuiTi-Alibaba-PuHuiTi" pitchFamily="34" charset="0"/>
                <a:ea typeface="AlibabaPuHuiTi-Alibaba-PuHuiTi" pitchFamily="34" charset="-122"/>
                <a:cs typeface="AlibabaPuHuiTi-Alibaba-PuHuiTi" pitchFamily="34" charset="-120"/>
              </a:rPr>
              <a:t>Gaming</a:t>
            </a:r>
            <a:endParaRPr lang="en-US" sz="1920" dirty="0"/>
          </a:p>
        </p:txBody>
      </p:sp>
      <p:sp>
        <p:nvSpPr>
          <p:cNvPr id="20" name="Text 9"/>
          <p:cNvSpPr/>
          <p:nvPr/>
        </p:nvSpPr>
        <p:spPr>
          <a:xfrm>
            <a:off x="9930384" y="3328416"/>
            <a:ext cx="3922776" cy="585216"/>
          </a:xfrm>
          <a:prstGeom prst="rect">
            <a:avLst/>
          </a:prstGeom>
          <a:noFill/>
          <a:ln/>
        </p:spPr>
        <p:txBody>
          <a:bodyPr wrap="square" lIns="0" tIns="0" rIns="0" bIns="0" rtlCol="0" anchor="ctr"/>
          <a:lstStyle/>
          <a:p>
            <a:pPr marL="0" indent="0" algn="l">
              <a:lnSpc>
                <a:spcPts val="2300"/>
              </a:lnSpc>
              <a:buNone/>
            </a:pPr>
            <a:r>
              <a:rPr lang="en-US" sz="1530" dirty="0">
                <a:solidFill>
                  <a:srgbClr val="E6E6E6"/>
                </a:solidFill>
                <a:latin typeface="AlibabaPuHuiTi-Alibaba-PuHuiTi" pitchFamily="34" charset="0"/>
                <a:ea typeface="AlibabaPuHuiTi-Alibaba-PuHuiTi" pitchFamily="34" charset="-122"/>
                <a:cs typeface="AlibabaPuHuiTi-Alibaba-PuHuiTi" pitchFamily="34" charset="-120"/>
              </a:rPr>
              <a:t>Proof of leaderboard rankings to reward top players effectively.</a:t>
            </a:r>
            <a:endParaRPr lang="en-US" sz="1530" dirty="0"/>
          </a:p>
        </p:txBody>
      </p:sp>
      <p:sp>
        <p:nvSpPr>
          <p:cNvPr id="21" name="Text 10"/>
          <p:cNvSpPr/>
          <p:nvPr/>
        </p:nvSpPr>
        <p:spPr>
          <a:xfrm>
            <a:off x="8833104" y="5989320"/>
            <a:ext cx="146304" cy="329184"/>
          </a:xfrm>
          <a:prstGeom prst="rect">
            <a:avLst/>
          </a:prstGeom>
          <a:noFill/>
          <a:ln/>
        </p:spPr>
        <p:txBody>
          <a:bodyPr wrap="none" lIns="0" tIns="0" rIns="0" bIns="0" rtlCol="0" anchor="ctr"/>
          <a:lstStyle/>
          <a:p>
            <a:pPr marL="0" indent="0" algn="l">
              <a:lnSpc>
                <a:spcPts val="2300"/>
              </a:lnSpc>
              <a:buNone/>
            </a:pPr>
            <a:r>
              <a:rPr lang="en-US" sz="1920" dirty="0">
                <a:solidFill>
                  <a:srgbClr val="FFFFFF"/>
                </a:solidFill>
                <a:latin typeface="AlibabaPuHuiTi-Alibaba-PuHuiTi" pitchFamily="34" charset="0"/>
                <a:ea typeface="AlibabaPuHuiTi-Alibaba-PuHuiTi" pitchFamily="34" charset="-122"/>
                <a:cs typeface="AlibabaPuHuiTi-Alibaba-PuHuiTi" pitchFamily="34" charset="-120"/>
              </a:rPr>
              <a:t>3</a:t>
            </a:r>
            <a:endParaRPr lang="en-US" sz="1920" dirty="0"/>
          </a:p>
        </p:txBody>
      </p:sp>
      <p:sp>
        <p:nvSpPr>
          <p:cNvPr id="22" name="Text 11"/>
          <p:cNvSpPr/>
          <p:nvPr/>
        </p:nvSpPr>
        <p:spPr>
          <a:xfrm>
            <a:off x="9930384" y="5230368"/>
            <a:ext cx="3922776" cy="347472"/>
          </a:xfrm>
          <a:prstGeom prst="rect">
            <a:avLst/>
          </a:prstGeom>
          <a:noFill/>
          <a:ln/>
        </p:spPr>
        <p:txBody>
          <a:bodyPr wrap="none" lIns="0" tIns="0" rIns="0" bIns="0" rtlCol="0" anchor="ctr"/>
          <a:lstStyle/>
          <a:p>
            <a:pPr marL="0" indent="0" algn="l">
              <a:lnSpc>
                <a:spcPts val="2680"/>
              </a:lnSpc>
              <a:buNone/>
            </a:pPr>
            <a:r>
              <a:rPr lang="en-US" sz="1920" dirty="0">
                <a:solidFill>
                  <a:srgbClr val="E6E6E6"/>
                </a:solidFill>
                <a:latin typeface="AlibabaPuHuiTi-Alibaba-PuHuiTi" pitchFamily="34" charset="0"/>
                <a:ea typeface="AlibabaPuHuiTi-Alibaba-PuHuiTi" pitchFamily="34" charset="-122"/>
                <a:cs typeface="AlibabaPuHuiTi-Alibaba-PuHuiTi" pitchFamily="34" charset="-120"/>
              </a:rPr>
              <a:t>Education</a:t>
            </a:r>
            <a:endParaRPr lang="en-US" sz="1920" dirty="0"/>
          </a:p>
        </p:txBody>
      </p:sp>
      <p:sp>
        <p:nvSpPr>
          <p:cNvPr id="23" name="Text 12"/>
          <p:cNvSpPr/>
          <p:nvPr/>
        </p:nvSpPr>
        <p:spPr>
          <a:xfrm>
            <a:off x="9930384" y="5797296"/>
            <a:ext cx="3922776" cy="585216"/>
          </a:xfrm>
          <a:prstGeom prst="rect">
            <a:avLst/>
          </a:prstGeom>
          <a:noFill/>
          <a:ln/>
        </p:spPr>
        <p:txBody>
          <a:bodyPr wrap="square" lIns="0" tIns="0" rIns="0" bIns="0" rtlCol="0" anchor="ctr"/>
          <a:lstStyle/>
          <a:p>
            <a:pPr marL="0" indent="0" algn="l">
              <a:lnSpc>
                <a:spcPts val="2300"/>
              </a:lnSpc>
              <a:buNone/>
            </a:pPr>
            <a:r>
              <a:rPr lang="en-US" sz="1530" dirty="0">
                <a:solidFill>
                  <a:srgbClr val="E6E6E6"/>
                </a:solidFill>
                <a:latin typeface="AlibabaPuHuiTi-Alibaba-PuHuiTi" pitchFamily="34" charset="0"/>
                <a:ea typeface="AlibabaPuHuiTi-Alibaba-PuHuiTi" pitchFamily="34" charset="-122"/>
                <a:cs typeface="AlibabaPuHuiTi-Alibaba-PuHuiTi" pitchFamily="34" charset="-120"/>
              </a:rPr>
              <a:t>Verification of course completion to enhance online learning credibility.</a:t>
            </a:r>
            <a:endParaRPr lang="en-US" sz="153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2203704" y="3026664"/>
            <a:ext cx="1207008" cy="1207008"/>
          </a:xfrm>
          <a:prstGeom prst="rect">
            <a:avLst/>
          </a:prstGeom>
        </p:spPr>
      </p:pic>
      <p:pic>
        <p:nvPicPr>
          <p:cNvPr id="4" name="Image 2" descr="preencoded.png"/>
          <p:cNvPicPr>
            <a:picLocks noChangeAspect="1"/>
          </p:cNvPicPr>
          <p:nvPr/>
        </p:nvPicPr>
        <p:blipFill>
          <a:blip r:embed="rId5"/>
          <a:stretch>
            <a:fillRect/>
          </a:stretch>
        </p:blipFill>
        <p:spPr>
          <a:xfrm>
            <a:off x="6720840" y="3026664"/>
            <a:ext cx="1207008" cy="1207008"/>
          </a:xfrm>
          <a:prstGeom prst="rect">
            <a:avLst/>
          </a:prstGeom>
        </p:spPr>
      </p:pic>
      <p:pic>
        <p:nvPicPr>
          <p:cNvPr id="5" name="Image 3" descr="preencoded.png"/>
          <p:cNvPicPr>
            <a:picLocks noChangeAspect="1"/>
          </p:cNvPicPr>
          <p:nvPr/>
        </p:nvPicPr>
        <p:blipFill>
          <a:blip r:embed="rId6"/>
          <a:stretch>
            <a:fillRect/>
          </a:stretch>
        </p:blipFill>
        <p:spPr>
          <a:xfrm>
            <a:off x="11311128" y="3026664"/>
            <a:ext cx="1051560" cy="1207008"/>
          </a:xfrm>
          <a:prstGeom prst="rect">
            <a:avLst/>
          </a:prstGeom>
        </p:spPr>
      </p:pic>
      <p:sp>
        <p:nvSpPr>
          <p:cNvPr id="6" name="Text 0"/>
          <p:cNvSpPr/>
          <p:nvPr/>
        </p:nvSpPr>
        <p:spPr>
          <a:xfrm>
            <a:off x="685800" y="2020824"/>
            <a:ext cx="13267944" cy="685800"/>
          </a:xfrm>
          <a:prstGeom prst="rect">
            <a:avLst/>
          </a:prstGeom>
          <a:noFill/>
          <a:ln/>
        </p:spPr>
        <p:txBody>
          <a:bodyPr wrap="none" lIns="0" tIns="0" rIns="0" bIns="0" rtlCol="0" anchor="ctr"/>
          <a:lstStyle/>
          <a:p>
            <a:pPr marL="0" indent="0" algn="l">
              <a:lnSpc>
                <a:spcPts val="5370"/>
              </a:lnSpc>
              <a:buNone/>
            </a:pPr>
            <a:r>
              <a:rPr lang="en-US" sz="3840" dirty="0">
                <a:solidFill>
                  <a:srgbClr val="78F2E6"/>
                </a:solidFill>
                <a:latin typeface="AlibabaPuHuiTi-Alibaba-PuHuiTi" pitchFamily="34" charset="0"/>
                <a:ea typeface="AlibabaPuHuiTi-Alibaba-PuHuiTi" pitchFamily="34" charset="-122"/>
                <a:cs typeface="AlibabaPuHuiTi-Alibaba-PuHuiTi" pitchFamily="34" charset="-120"/>
              </a:rPr>
              <a:t>Market Opportunity in Creator Economy</a:t>
            </a:r>
            <a:endParaRPr lang="en-US" sz="3840" dirty="0"/>
          </a:p>
        </p:txBody>
      </p:sp>
      <p:sp>
        <p:nvSpPr>
          <p:cNvPr id="7" name="Text 1"/>
          <p:cNvSpPr/>
          <p:nvPr/>
        </p:nvSpPr>
        <p:spPr>
          <a:xfrm>
            <a:off x="795528" y="4425696"/>
            <a:ext cx="4005072" cy="347472"/>
          </a:xfrm>
          <a:prstGeom prst="rect">
            <a:avLst/>
          </a:prstGeom>
          <a:noFill/>
          <a:ln/>
        </p:spPr>
        <p:txBody>
          <a:bodyPr wrap="none" lIns="0" tIns="0" rIns="0" bIns="0" rtlCol="0" anchor="ctr"/>
          <a:lstStyle/>
          <a:p>
            <a:pPr marL="0" indent="0" algn="ctr">
              <a:lnSpc>
                <a:spcPts val="2680"/>
              </a:lnSpc>
              <a:buNone/>
            </a:pPr>
            <a:r>
              <a:rPr lang="en-US" sz="1920" dirty="0">
                <a:solidFill>
                  <a:srgbClr val="E6E6E6"/>
                </a:solidFill>
                <a:latin typeface="AlibabaPuHuiTi-Alibaba-PuHuiTi" pitchFamily="34" charset="0"/>
                <a:ea typeface="AlibabaPuHuiTi-Alibaba-PuHuiTi" pitchFamily="34" charset="-122"/>
                <a:cs typeface="AlibabaPuHuiTi-Alibaba-PuHuiTi" pitchFamily="34" charset="-120"/>
              </a:rPr>
              <a:t>Valuation of Creator Economy</a:t>
            </a:r>
            <a:endParaRPr lang="en-US" sz="1920" dirty="0"/>
          </a:p>
        </p:txBody>
      </p:sp>
      <p:sp>
        <p:nvSpPr>
          <p:cNvPr id="8" name="Text 2"/>
          <p:cNvSpPr/>
          <p:nvPr/>
        </p:nvSpPr>
        <p:spPr>
          <a:xfrm>
            <a:off x="795528" y="4946904"/>
            <a:ext cx="4005072" cy="1170432"/>
          </a:xfrm>
          <a:prstGeom prst="rect">
            <a:avLst/>
          </a:prstGeom>
          <a:noFill/>
          <a:ln/>
        </p:spPr>
        <p:txBody>
          <a:bodyPr wrap="square" lIns="0" tIns="0" rIns="0" bIns="0" rtlCol="0" anchor="ctr"/>
          <a:lstStyle/>
          <a:p>
            <a:pPr marL="0" indent="0" algn="ctr">
              <a:lnSpc>
                <a:spcPts val="2300"/>
              </a:lnSpc>
              <a:buNone/>
            </a:pPr>
            <a:r>
              <a:rPr lang="en-US" sz="1530" dirty="0">
                <a:solidFill>
                  <a:srgbClr val="E6E6E6"/>
                </a:solidFill>
                <a:latin typeface="AlibabaPuHuiTi-Alibaba-PuHuiTi" pitchFamily="34" charset="0"/>
                <a:ea typeface="AlibabaPuHuiTi-Alibaba-PuHuiTi" pitchFamily="34" charset="-122"/>
                <a:cs typeface="AlibabaPuHuiTi-Alibaba-PuHuiTi" pitchFamily="34" charset="-120"/>
              </a:rPr>
              <a:t>The creator economy is valued at over $250 billion, indicating a substantial market for tools that facilitate engagement and monetization.</a:t>
            </a:r>
            <a:endParaRPr lang="en-US" sz="1530" dirty="0"/>
          </a:p>
        </p:txBody>
      </p:sp>
      <p:sp>
        <p:nvSpPr>
          <p:cNvPr id="9" name="Text 3"/>
          <p:cNvSpPr/>
          <p:nvPr/>
        </p:nvSpPr>
        <p:spPr>
          <a:xfrm>
            <a:off x="5321808" y="4425696"/>
            <a:ext cx="4005072" cy="347472"/>
          </a:xfrm>
          <a:prstGeom prst="rect">
            <a:avLst/>
          </a:prstGeom>
          <a:noFill/>
          <a:ln/>
        </p:spPr>
        <p:txBody>
          <a:bodyPr wrap="none" lIns="0" tIns="0" rIns="0" bIns="0" rtlCol="0" anchor="ctr"/>
          <a:lstStyle/>
          <a:p>
            <a:pPr marL="0" indent="0" algn="ctr">
              <a:lnSpc>
                <a:spcPts val="2680"/>
              </a:lnSpc>
              <a:buNone/>
            </a:pPr>
            <a:r>
              <a:rPr lang="en-US" sz="1920" dirty="0">
                <a:solidFill>
                  <a:srgbClr val="E6E6E6"/>
                </a:solidFill>
                <a:latin typeface="AlibabaPuHuiTi-Alibaba-PuHuiTi" pitchFamily="34" charset="0"/>
                <a:ea typeface="AlibabaPuHuiTi-Alibaba-PuHuiTi" pitchFamily="34" charset="-122"/>
                <a:cs typeface="AlibabaPuHuiTi-Alibaba-PuHuiTi" pitchFamily="34" charset="-120"/>
              </a:rPr>
              <a:t>Emerging Web3 Tools</a:t>
            </a:r>
            <a:endParaRPr lang="en-US" sz="1920" dirty="0"/>
          </a:p>
        </p:txBody>
      </p:sp>
      <p:sp>
        <p:nvSpPr>
          <p:cNvPr id="10" name="Text 4"/>
          <p:cNvSpPr/>
          <p:nvPr/>
        </p:nvSpPr>
        <p:spPr>
          <a:xfrm>
            <a:off x="5321808" y="4946904"/>
            <a:ext cx="4005072" cy="1170432"/>
          </a:xfrm>
          <a:prstGeom prst="rect">
            <a:avLst/>
          </a:prstGeom>
          <a:noFill/>
          <a:ln/>
        </p:spPr>
        <p:txBody>
          <a:bodyPr wrap="square" lIns="0" tIns="0" rIns="0" bIns="0" rtlCol="0" anchor="ctr"/>
          <a:lstStyle/>
          <a:p>
            <a:pPr marL="0" indent="0" algn="ctr">
              <a:lnSpc>
                <a:spcPts val="2300"/>
              </a:lnSpc>
              <a:buNone/>
            </a:pPr>
            <a:r>
              <a:rPr lang="en-US" sz="1530" dirty="0">
                <a:solidFill>
                  <a:srgbClr val="E6E6E6"/>
                </a:solidFill>
                <a:latin typeface="AlibabaPuHuiTi-Alibaba-PuHuiTi" pitchFamily="34" charset="0"/>
                <a:ea typeface="AlibabaPuHuiTi-Alibaba-PuHuiTi" pitchFamily="34" charset="-122"/>
                <a:cs typeface="AlibabaPuHuiTi-Alibaba-PuHuiTi" pitchFamily="34" charset="-120"/>
              </a:rPr>
              <a:t>Emerging Web3 fan engagement tools highlight a growing demand for decentralized solutions that prioritize user privacy.</a:t>
            </a:r>
            <a:endParaRPr lang="en-US" sz="1530" dirty="0"/>
          </a:p>
        </p:txBody>
      </p:sp>
      <p:sp>
        <p:nvSpPr>
          <p:cNvPr id="11" name="Text 5"/>
          <p:cNvSpPr/>
          <p:nvPr/>
        </p:nvSpPr>
        <p:spPr>
          <a:xfrm>
            <a:off x="9838944" y="4425696"/>
            <a:ext cx="4005072" cy="347472"/>
          </a:xfrm>
          <a:prstGeom prst="rect">
            <a:avLst/>
          </a:prstGeom>
          <a:noFill/>
          <a:ln/>
        </p:spPr>
        <p:txBody>
          <a:bodyPr wrap="none" lIns="0" tIns="0" rIns="0" bIns="0" rtlCol="0" anchor="ctr"/>
          <a:lstStyle/>
          <a:p>
            <a:pPr marL="0" indent="0" algn="ctr">
              <a:lnSpc>
                <a:spcPts val="2680"/>
              </a:lnSpc>
              <a:buNone/>
            </a:pPr>
            <a:r>
              <a:rPr lang="en-US" sz="1920" dirty="0">
                <a:solidFill>
                  <a:srgbClr val="E6E6E6"/>
                </a:solidFill>
                <a:latin typeface="AlibabaPuHuiTi-Alibaba-PuHuiTi" pitchFamily="34" charset="0"/>
                <a:ea typeface="AlibabaPuHuiTi-Alibaba-PuHuiTi" pitchFamily="34" charset="-122"/>
                <a:cs typeface="AlibabaPuHuiTi-Alibaba-PuHuiTi" pitchFamily="34" charset="-120"/>
              </a:rPr>
              <a:t>Privacy-First Applications</a:t>
            </a:r>
            <a:endParaRPr lang="en-US" sz="1920" dirty="0"/>
          </a:p>
        </p:txBody>
      </p:sp>
      <p:sp>
        <p:nvSpPr>
          <p:cNvPr id="12" name="Text 6"/>
          <p:cNvSpPr/>
          <p:nvPr/>
        </p:nvSpPr>
        <p:spPr>
          <a:xfrm>
            <a:off x="9838944" y="4946904"/>
            <a:ext cx="4005072" cy="1170432"/>
          </a:xfrm>
          <a:prstGeom prst="rect">
            <a:avLst/>
          </a:prstGeom>
          <a:noFill/>
          <a:ln/>
        </p:spPr>
        <p:txBody>
          <a:bodyPr wrap="square" lIns="0" tIns="0" rIns="0" bIns="0" rtlCol="0" anchor="ctr"/>
          <a:lstStyle/>
          <a:p>
            <a:pPr marL="0" indent="0" algn="ctr">
              <a:lnSpc>
                <a:spcPts val="2300"/>
              </a:lnSpc>
              <a:buNone/>
            </a:pPr>
            <a:r>
              <a:rPr lang="en-US" sz="1530" dirty="0">
                <a:solidFill>
                  <a:srgbClr val="E6E6E6"/>
                </a:solidFill>
                <a:latin typeface="AlibabaPuHuiTi-Alibaba-PuHuiTi" pitchFamily="34" charset="0"/>
                <a:ea typeface="AlibabaPuHuiTi-Alibaba-PuHuiTi" pitchFamily="34" charset="-122"/>
                <a:cs typeface="AlibabaPuHuiTi-Alibaba-PuHuiTi" pitchFamily="34" charset="-120"/>
              </a:rPr>
              <a:t>Privacy-first applications are gaining traction, as users increasingly value their data security and control over personal information.</a:t>
            </a:r>
            <a:endParaRPr lang="en-US" sz="153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2679192" y="1655064"/>
            <a:ext cx="2505456" cy="1655064"/>
          </a:xfrm>
          <a:prstGeom prst="rect">
            <a:avLst/>
          </a:prstGeom>
        </p:spPr>
      </p:pic>
      <p:pic>
        <p:nvPicPr>
          <p:cNvPr id="4" name="Image 2" descr="preencoded.png"/>
          <p:cNvPicPr>
            <a:picLocks noChangeAspect="1"/>
          </p:cNvPicPr>
          <p:nvPr/>
        </p:nvPicPr>
        <p:blipFill>
          <a:blip r:embed="rId5"/>
          <a:stretch>
            <a:fillRect/>
          </a:stretch>
        </p:blipFill>
        <p:spPr>
          <a:xfrm>
            <a:off x="2679192" y="4828032"/>
            <a:ext cx="2505456" cy="1655064"/>
          </a:xfrm>
          <a:prstGeom prst="rect">
            <a:avLst/>
          </a:prstGeom>
        </p:spPr>
      </p:pic>
      <p:pic>
        <p:nvPicPr>
          <p:cNvPr id="5" name="Image 3" descr="preencoded.png"/>
          <p:cNvPicPr>
            <a:picLocks noChangeAspect="1"/>
          </p:cNvPicPr>
          <p:nvPr/>
        </p:nvPicPr>
        <p:blipFill>
          <a:blip r:embed="rId6"/>
          <a:stretch>
            <a:fillRect/>
          </a:stretch>
        </p:blipFill>
        <p:spPr>
          <a:xfrm>
            <a:off x="9454896" y="1655064"/>
            <a:ext cx="2505456" cy="1655064"/>
          </a:xfrm>
          <a:prstGeom prst="rect">
            <a:avLst/>
          </a:prstGeom>
        </p:spPr>
      </p:pic>
      <p:pic>
        <p:nvPicPr>
          <p:cNvPr id="6" name="Image 4" descr="preencoded.png"/>
          <p:cNvPicPr>
            <a:picLocks noChangeAspect="1"/>
          </p:cNvPicPr>
          <p:nvPr/>
        </p:nvPicPr>
        <p:blipFill>
          <a:blip r:embed="rId7"/>
          <a:stretch>
            <a:fillRect/>
          </a:stretch>
        </p:blipFill>
        <p:spPr>
          <a:xfrm>
            <a:off x="9454896" y="4828032"/>
            <a:ext cx="2505456" cy="1655064"/>
          </a:xfrm>
          <a:prstGeom prst="rect">
            <a:avLst/>
          </a:prstGeom>
        </p:spPr>
      </p:pic>
      <p:sp>
        <p:nvSpPr>
          <p:cNvPr id="7" name="Text 0"/>
          <p:cNvSpPr/>
          <p:nvPr/>
        </p:nvSpPr>
        <p:spPr>
          <a:xfrm>
            <a:off x="685800" y="640080"/>
            <a:ext cx="13267944" cy="685800"/>
          </a:xfrm>
          <a:prstGeom prst="rect">
            <a:avLst/>
          </a:prstGeom>
          <a:noFill/>
          <a:ln/>
        </p:spPr>
        <p:txBody>
          <a:bodyPr wrap="none" lIns="0" tIns="0" rIns="0" bIns="0" rtlCol="0" anchor="ctr"/>
          <a:lstStyle/>
          <a:p>
            <a:pPr marL="0" indent="0" algn="l">
              <a:lnSpc>
                <a:spcPts val="5370"/>
              </a:lnSpc>
              <a:buNone/>
            </a:pPr>
            <a:r>
              <a:rPr lang="en-US" sz="3840" dirty="0">
                <a:solidFill>
                  <a:srgbClr val="78F2E6"/>
                </a:solidFill>
                <a:latin typeface="AlibabaPuHuiTi-Alibaba-PuHuiTi" pitchFamily="34" charset="0"/>
                <a:ea typeface="AlibabaPuHuiTi-Alibaba-PuHuiTi" pitchFamily="34" charset="-122"/>
                <a:cs typeface="AlibabaPuHuiTi-Alibaba-PuHuiTi" pitchFamily="34" charset="-120"/>
              </a:rPr>
              <a:t>Tech Stack Overview</a:t>
            </a:r>
            <a:endParaRPr lang="en-US" sz="3840" dirty="0"/>
          </a:p>
        </p:txBody>
      </p:sp>
      <p:sp>
        <p:nvSpPr>
          <p:cNvPr id="8" name="Text 1"/>
          <p:cNvSpPr/>
          <p:nvPr/>
        </p:nvSpPr>
        <p:spPr>
          <a:xfrm>
            <a:off x="795528" y="3502152"/>
            <a:ext cx="6263640" cy="347472"/>
          </a:xfrm>
          <a:prstGeom prst="rect">
            <a:avLst/>
          </a:prstGeom>
          <a:noFill/>
          <a:ln/>
        </p:spPr>
        <p:txBody>
          <a:bodyPr wrap="none" lIns="0" tIns="0" rIns="0" bIns="0" rtlCol="0" anchor="ctr"/>
          <a:lstStyle/>
          <a:p>
            <a:pPr marL="0" indent="0" algn="ctr">
              <a:lnSpc>
                <a:spcPts val="2680"/>
              </a:lnSpc>
              <a:buNone/>
            </a:pPr>
            <a:r>
              <a:rPr lang="en-US" sz="1920" dirty="0">
                <a:solidFill>
                  <a:srgbClr val="E6E6E6"/>
                </a:solidFill>
                <a:latin typeface="AlibabaPuHuiTi-Alibaba-PuHuiTi" pitchFamily="34" charset="0"/>
                <a:ea typeface="AlibabaPuHuiTi-Alibaba-PuHuiTi" pitchFamily="34" charset="-122"/>
                <a:cs typeface="AlibabaPuHuiTi-Alibaba-PuHuiTi" pitchFamily="34" charset="-120"/>
              </a:rPr>
              <a:t>Cross-Platform Framework</a:t>
            </a:r>
            <a:endParaRPr lang="en-US" sz="1920" dirty="0"/>
          </a:p>
        </p:txBody>
      </p:sp>
      <p:sp>
        <p:nvSpPr>
          <p:cNvPr id="9" name="Text 2"/>
          <p:cNvSpPr/>
          <p:nvPr/>
        </p:nvSpPr>
        <p:spPr>
          <a:xfrm>
            <a:off x="795528" y="4023360"/>
            <a:ext cx="6263640" cy="292608"/>
          </a:xfrm>
          <a:prstGeom prst="rect">
            <a:avLst/>
          </a:prstGeom>
          <a:noFill/>
          <a:ln/>
        </p:spPr>
        <p:txBody>
          <a:bodyPr wrap="none" lIns="0" tIns="0" rIns="0" bIns="0" rtlCol="0" anchor="ctr"/>
          <a:lstStyle/>
          <a:p>
            <a:pPr marL="0" indent="0" algn="ctr">
              <a:lnSpc>
                <a:spcPts val="2300"/>
              </a:lnSpc>
              <a:buNone/>
            </a:pPr>
            <a:r>
              <a:rPr lang="en-US" sz="1530" dirty="0">
                <a:solidFill>
                  <a:srgbClr val="E6E6E6"/>
                </a:solidFill>
                <a:latin typeface="AlibabaPuHuiTi-Alibaba-PuHuiTi" pitchFamily="34" charset="0"/>
                <a:ea typeface="AlibabaPuHuiTi-Alibaba-PuHuiTi" pitchFamily="34" charset="-122"/>
                <a:cs typeface="AlibabaPuHuiTi-Alibaba-PuHuiTi" pitchFamily="34" charset="-120"/>
              </a:rPr>
              <a:t>Built using React Native and Expo for seamless experience.</a:t>
            </a:r>
            <a:endParaRPr lang="en-US" sz="1530" dirty="0"/>
          </a:p>
        </p:txBody>
      </p:sp>
      <p:sp>
        <p:nvSpPr>
          <p:cNvPr id="10" name="Text 3"/>
          <p:cNvSpPr/>
          <p:nvPr/>
        </p:nvSpPr>
        <p:spPr>
          <a:xfrm>
            <a:off x="795528" y="6675120"/>
            <a:ext cx="6263640" cy="347472"/>
          </a:xfrm>
          <a:prstGeom prst="rect">
            <a:avLst/>
          </a:prstGeom>
          <a:noFill/>
          <a:ln/>
        </p:spPr>
        <p:txBody>
          <a:bodyPr wrap="none" lIns="0" tIns="0" rIns="0" bIns="0" rtlCol="0" anchor="ctr"/>
          <a:lstStyle/>
          <a:p>
            <a:pPr marL="0" indent="0" algn="ctr">
              <a:lnSpc>
                <a:spcPts val="2680"/>
              </a:lnSpc>
              <a:buNone/>
            </a:pPr>
            <a:r>
              <a:rPr lang="en-US" sz="1920" dirty="0">
                <a:solidFill>
                  <a:srgbClr val="E6E6E6"/>
                </a:solidFill>
                <a:latin typeface="AlibabaPuHuiTi-Alibaba-PuHuiTi" pitchFamily="34" charset="0"/>
                <a:ea typeface="AlibabaPuHuiTi-Alibaba-PuHuiTi" pitchFamily="34" charset="-122"/>
                <a:cs typeface="AlibabaPuHuiTi-Alibaba-PuHuiTi" pitchFamily="34" charset="-120"/>
              </a:rPr>
              <a:t>Error Tracking</a:t>
            </a:r>
            <a:endParaRPr lang="en-US" sz="1920" dirty="0"/>
          </a:p>
        </p:txBody>
      </p:sp>
      <p:sp>
        <p:nvSpPr>
          <p:cNvPr id="11" name="Text 4"/>
          <p:cNvSpPr/>
          <p:nvPr/>
        </p:nvSpPr>
        <p:spPr>
          <a:xfrm>
            <a:off x="795528" y="7196328"/>
            <a:ext cx="6263640" cy="292608"/>
          </a:xfrm>
          <a:prstGeom prst="rect">
            <a:avLst/>
          </a:prstGeom>
          <a:noFill/>
          <a:ln/>
        </p:spPr>
        <p:txBody>
          <a:bodyPr wrap="none" lIns="0" tIns="0" rIns="0" bIns="0" rtlCol="0" anchor="ctr"/>
          <a:lstStyle/>
          <a:p>
            <a:pPr marL="0" indent="0" algn="ctr">
              <a:lnSpc>
                <a:spcPts val="2300"/>
              </a:lnSpc>
              <a:buNone/>
            </a:pPr>
            <a:r>
              <a:rPr lang="en-US" sz="1530" dirty="0">
                <a:solidFill>
                  <a:srgbClr val="E6E6E6"/>
                </a:solidFill>
                <a:latin typeface="AlibabaPuHuiTi-Alibaba-PuHuiTi" pitchFamily="34" charset="0"/>
                <a:ea typeface="AlibabaPuHuiTi-Alibaba-PuHuiTi" pitchFamily="34" charset="-122"/>
                <a:cs typeface="AlibabaPuHuiTi-Alibaba-PuHuiTi" pitchFamily="34" charset="-120"/>
              </a:rPr>
              <a:t>Sentry is used for real-time error tracking and fast resolutions.</a:t>
            </a:r>
            <a:endParaRPr lang="en-US" sz="1530" dirty="0"/>
          </a:p>
        </p:txBody>
      </p:sp>
      <p:sp>
        <p:nvSpPr>
          <p:cNvPr id="12" name="Text 5"/>
          <p:cNvSpPr/>
          <p:nvPr/>
        </p:nvSpPr>
        <p:spPr>
          <a:xfrm>
            <a:off x="7580376" y="3502152"/>
            <a:ext cx="6263640" cy="347472"/>
          </a:xfrm>
          <a:prstGeom prst="rect">
            <a:avLst/>
          </a:prstGeom>
          <a:noFill/>
          <a:ln/>
        </p:spPr>
        <p:txBody>
          <a:bodyPr wrap="none" lIns="0" tIns="0" rIns="0" bIns="0" rtlCol="0" anchor="ctr"/>
          <a:lstStyle/>
          <a:p>
            <a:pPr marL="0" indent="0" algn="ctr">
              <a:lnSpc>
                <a:spcPts val="2680"/>
              </a:lnSpc>
              <a:buNone/>
            </a:pPr>
            <a:r>
              <a:rPr lang="en-US" sz="1920" dirty="0">
                <a:solidFill>
                  <a:srgbClr val="E6E6E6"/>
                </a:solidFill>
                <a:latin typeface="AlibabaPuHuiTi-Alibaba-PuHuiTi" pitchFamily="34" charset="0"/>
                <a:ea typeface="AlibabaPuHuiTi-Alibaba-PuHuiTi" pitchFamily="34" charset="-122"/>
                <a:cs typeface="AlibabaPuHuiTi-Alibaba-PuHuiTi" pitchFamily="34" charset="-120"/>
              </a:rPr>
              <a:t>Secure Wallet Connections</a:t>
            </a:r>
            <a:endParaRPr lang="en-US" sz="1920" dirty="0"/>
          </a:p>
        </p:txBody>
      </p:sp>
      <p:sp>
        <p:nvSpPr>
          <p:cNvPr id="13" name="Text 6"/>
          <p:cNvSpPr/>
          <p:nvPr/>
        </p:nvSpPr>
        <p:spPr>
          <a:xfrm>
            <a:off x="7580376" y="4023360"/>
            <a:ext cx="6263640" cy="292608"/>
          </a:xfrm>
          <a:prstGeom prst="rect">
            <a:avLst/>
          </a:prstGeom>
          <a:noFill/>
          <a:ln/>
        </p:spPr>
        <p:txBody>
          <a:bodyPr wrap="none" lIns="0" tIns="0" rIns="0" bIns="0" rtlCol="0" anchor="ctr"/>
          <a:lstStyle/>
          <a:p>
            <a:pPr marL="0" indent="0" algn="ctr">
              <a:lnSpc>
                <a:spcPts val="2300"/>
              </a:lnSpc>
              <a:buNone/>
            </a:pPr>
            <a:r>
              <a:rPr lang="en-US" sz="1530" dirty="0">
                <a:solidFill>
                  <a:srgbClr val="E6E6E6"/>
                </a:solidFill>
                <a:latin typeface="AlibabaPuHuiTi-Alibaba-PuHuiTi" pitchFamily="34" charset="0"/>
                <a:ea typeface="AlibabaPuHuiTi-Alibaba-PuHuiTi" pitchFamily="34" charset="-122"/>
                <a:cs typeface="AlibabaPuHuiTi-Alibaba-PuHuiTi" pitchFamily="34" charset="-120"/>
              </a:rPr>
              <a:t>Utilizing WalletConnect for secure wallet integrations.</a:t>
            </a:r>
            <a:endParaRPr lang="en-US" sz="1530" dirty="0"/>
          </a:p>
        </p:txBody>
      </p:sp>
      <p:sp>
        <p:nvSpPr>
          <p:cNvPr id="14" name="Text 7"/>
          <p:cNvSpPr/>
          <p:nvPr/>
        </p:nvSpPr>
        <p:spPr>
          <a:xfrm>
            <a:off x="7580376" y="6675120"/>
            <a:ext cx="6263640" cy="347472"/>
          </a:xfrm>
          <a:prstGeom prst="rect">
            <a:avLst/>
          </a:prstGeom>
          <a:noFill/>
          <a:ln/>
        </p:spPr>
        <p:txBody>
          <a:bodyPr wrap="none" lIns="0" tIns="0" rIns="0" bIns="0" rtlCol="0" anchor="ctr"/>
          <a:lstStyle/>
          <a:p>
            <a:pPr marL="0" indent="0" algn="ctr">
              <a:lnSpc>
                <a:spcPts val="2680"/>
              </a:lnSpc>
              <a:buNone/>
            </a:pPr>
            <a:r>
              <a:rPr lang="en-US" sz="1920" dirty="0">
                <a:solidFill>
                  <a:srgbClr val="E6E6E6"/>
                </a:solidFill>
                <a:latin typeface="AlibabaPuHuiTi-Alibaba-PuHuiTi" pitchFamily="34" charset="0"/>
                <a:ea typeface="AlibabaPuHuiTi-Alibaba-PuHuiTi" pitchFamily="34" charset="-122"/>
                <a:cs typeface="AlibabaPuHuiTi-Alibaba-PuHuiTi" pitchFamily="34" charset="-120"/>
              </a:rPr>
              <a:t>Enhanced Security</a:t>
            </a:r>
            <a:endParaRPr lang="en-US" sz="1920" dirty="0"/>
          </a:p>
        </p:txBody>
      </p:sp>
      <p:sp>
        <p:nvSpPr>
          <p:cNvPr id="15" name="Text 8"/>
          <p:cNvSpPr/>
          <p:nvPr/>
        </p:nvSpPr>
        <p:spPr>
          <a:xfrm>
            <a:off x="7580376" y="7196328"/>
            <a:ext cx="6263640" cy="292608"/>
          </a:xfrm>
          <a:prstGeom prst="rect">
            <a:avLst/>
          </a:prstGeom>
          <a:noFill/>
          <a:ln/>
        </p:spPr>
        <p:txBody>
          <a:bodyPr wrap="none" lIns="0" tIns="0" rIns="0" bIns="0" rtlCol="0" anchor="ctr"/>
          <a:lstStyle/>
          <a:p>
            <a:pPr marL="0" indent="0" algn="ctr">
              <a:lnSpc>
                <a:spcPts val="2300"/>
              </a:lnSpc>
              <a:buNone/>
            </a:pPr>
            <a:r>
              <a:rPr lang="en-US" sz="1530" dirty="0">
                <a:solidFill>
                  <a:srgbClr val="E6E6E6"/>
                </a:solidFill>
                <a:latin typeface="AlibabaPuHuiTi-Alibaba-PuHuiTi" pitchFamily="34" charset="0"/>
                <a:ea typeface="AlibabaPuHuiTi-Alibaba-PuHuiTi" pitchFamily="34" charset="-122"/>
                <a:cs typeface="AlibabaPuHuiTi-Alibaba-PuHuiTi" pitchFamily="34" charset="-120"/>
              </a:rPr>
              <a:t>Leveraging zkTLS and Reclaim Protocol for verifiable credentials.</a:t>
            </a:r>
            <a:endParaRPr lang="en-US" sz="153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11</Slides>
  <Notes>10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Prince Adewale Adewumi</cp:lastModifiedBy>
  <cp:revision>2</cp:revision>
  <dcterms:created xsi:type="dcterms:W3CDTF">2025-08-25T18:38:05Z</dcterms:created>
  <dcterms:modified xsi:type="dcterms:W3CDTF">2025-08-25T18:54:25Z</dcterms:modified>
</cp:coreProperties>
</file>